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624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837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82" name="Group 2"/>
          <p:cNvGrpSpPr>
            <a:grpSpLocks/>
          </p:cNvGrpSpPr>
          <p:nvPr/>
        </p:nvGrpSpPr>
        <p:grpSpPr bwMode="auto">
          <a:xfrm>
            <a:off x="-3175" y="2438400"/>
            <a:ext cx="9147175" cy="1063625"/>
            <a:chOff x="-2" y="1536"/>
            <a:chExt cx="5762" cy="670"/>
          </a:xfrm>
        </p:grpSpPr>
        <p:grpSp>
          <p:nvGrpSpPr>
            <p:cNvPr id="20483" name="Group 3"/>
            <p:cNvGrpSpPr>
              <a:grpSpLocks/>
            </p:cNvGrpSpPr>
            <p:nvPr/>
          </p:nvGrpSpPr>
          <p:grpSpPr bwMode="auto">
            <a:xfrm flipH="1">
              <a:off x="-2" y="1562"/>
              <a:ext cx="5762" cy="638"/>
              <a:chOff x="-2" y="1562"/>
              <a:chExt cx="5762" cy="638"/>
            </a:xfrm>
          </p:grpSpPr>
          <p:sp>
            <p:nvSpPr>
              <p:cNvPr id="20484" name="Freeform 4"/>
              <p:cNvSpPr>
                <a:spLocks/>
              </p:cNvSpPr>
              <p:nvPr/>
            </p:nvSpPr>
            <p:spPr bwMode="ltGray">
              <a:xfrm rot="-5400000">
                <a:off x="2559" y="-993"/>
                <a:ext cx="624" cy="5745"/>
              </a:xfrm>
              <a:custGeom>
                <a:avLst/>
                <a:gdLst>
                  <a:gd name="T0" fmla="*/ 0 w 1000"/>
                  <a:gd name="T1" fmla="*/ 0 h 720"/>
                  <a:gd name="T2" fmla="*/ 0 w 1000"/>
                  <a:gd name="T3" fmla="*/ 720 h 720"/>
                  <a:gd name="T4" fmla="*/ 1000 w 1000"/>
                  <a:gd name="T5" fmla="*/ 720 h 720"/>
                  <a:gd name="T6" fmla="*/ 1000 w 1000"/>
                  <a:gd name="T7" fmla="*/ 0 h 720"/>
                  <a:gd name="T8" fmla="*/ 0 w 1000"/>
                  <a:gd name="T9" fmla="*/ 0 h 7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00" h="720">
                    <a:moveTo>
                      <a:pt x="0" y="0"/>
                    </a:moveTo>
                    <a:lnTo>
                      <a:pt x="0" y="720"/>
                    </a:lnTo>
                    <a:lnTo>
                      <a:pt x="1000" y="720"/>
                    </a:lnTo>
                    <a:lnTo>
                      <a:pt x="10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ru-RU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0485" name="Freeform 5"/>
              <p:cNvSpPr>
                <a:spLocks/>
              </p:cNvSpPr>
              <p:nvPr/>
            </p:nvSpPr>
            <p:spPr bwMode="ltGray">
              <a:xfrm rot="-5400000">
                <a:off x="1323" y="1669"/>
                <a:ext cx="624" cy="421"/>
              </a:xfrm>
              <a:custGeom>
                <a:avLst/>
                <a:gdLst>
                  <a:gd name="T0" fmla="*/ 0 w 624"/>
                  <a:gd name="T1" fmla="*/ 0 h 317"/>
                  <a:gd name="T2" fmla="*/ 0 w 624"/>
                  <a:gd name="T3" fmla="*/ 272 h 317"/>
                  <a:gd name="T4" fmla="*/ 624 w 624"/>
                  <a:gd name="T5" fmla="*/ 272 h 317"/>
                  <a:gd name="T6" fmla="*/ 624 w 624"/>
                  <a:gd name="T7" fmla="*/ 0 h 317"/>
                  <a:gd name="T8" fmla="*/ 0 w 624"/>
                  <a:gd name="T9" fmla="*/ 0 h 3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cubicBezTo>
                      <a:pt x="0" y="0"/>
                      <a:pt x="0" y="272"/>
                      <a:pt x="0" y="272"/>
                    </a:cubicBezTo>
                    <a:cubicBezTo>
                      <a:pt x="432" y="224"/>
                      <a:pt x="520" y="317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ru-RU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0486" name="Freeform 6"/>
              <p:cNvSpPr>
                <a:spLocks/>
              </p:cNvSpPr>
              <p:nvPr/>
            </p:nvSpPr>
            <p:spPr bwMode="ltGray">
              <a:xfrm rot="-5400000">
                <a:off x="982" y="1669"/>
                <a:ext cx="624" cy="422"/>
              </a:xfrm>
              <a:custGeom>
                <a:avLst/>
                <a:gdLst>
                  <a:gd name="T0" fmla="*/ 0 w 624"/>
                  <a:gd name="T1" fmla="*/ 0 h 317"/>
                  <a:gd name="T2" fmla="*/ 0 w 624"/>
                  <a:gd name="T3" fmla="*/ 272 h 317"/>
                  <a:gd name="T4" fmla="*/ 624 w 624"/>
                  <a:gd name="T5" fmla="*/ 272 h 317"/>
                  <a:gd name="T6" fmla="*/ 624 w 624"/>
                  <a:gd name="T7" fmla="*/ 0 h 317"/>
                  <a:gd name="T8" fmla="*/ 0 w 624"/>
                  <a:gd name="T9" fmla="*/ 0 h 3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lnTo>
                      <a:pt x="0" y="272"/>
                    </a:lnTo>
                    <a:cubicBezTo>
                      <a:pt x="104" y="317"/>
                      <a:pt x="432" y="240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ru-RU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0487" name="Freeform 7"/>
              <p:cNvSpPr>
                <a:spLocks/>
              </p:cNvSpPr>
              <p:nvPr/>
            </p:nvSpPr>
            <p:spPr bwMode="ltGray">
              <a:xfrm rot="-5400000">
                <a:off x="-57" y="1752"/>
                <a:ext cx="624" cy="255"/>
              </a:xfrm>
              <a:custGeom>
                <a:avLst/>
                <a:gdLst>
                  <a:gd name="T0" fmla="*/ 0 w 624"/>
                  <a:gd name="T1" fmla="*/ 53 h 370"/>
                  <a:gd name="T2" fmla="*/ 0 w 624"/>
                  <a:gd name="T3" fmla="*/ 325 h 370"/>
                  <a:gd name="T4" fmla="*/ 624 w 624"/>
                  <a:gd name="T5" fmla="*/ 325 h 370"/>
                  <a:gd name="T6" fmla="*/ 624 w 624"/>
                  <a:gd name="T7" fmla="*/ 53 h 370"/>
                  <a:gd name="T8" fmla="*/ 384 w 624"/>
                  <a:gd name="T9" fmla="*/ 8 h 370"/>
                  <a:gd name="T10" fmla="*/ 0 w 624"/>
                  <a:gd name="T11" fmla="*/ 53 h 3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24" h="370">
                    <a:moveTo>
                      <a:pt x="0" y="53"/>
                    </a:moveTo>
                    <a:lnTo>
                      <a:pt x="0" y="325"/>
                    </a:lnTo>
                    <a:cubicBezTo>
                      <a:pt x="104" y="370"/>
                      <a:pt x="520" y="370"/>
                      <a:pt x="624" y="325"/>
                    </a:cubicBezTo>
                    <a:lnTo>
                      <a:pt x="624" y="53"/>
                    </a:lnTo>
                    <a:cubicBezTo>
                      <a:pt x="584" y="0"/>
                      <a:pt x="488" y="8"/>
                      <a:pt x="384" y="8"/>
                    </a:cubicBezTo>
                    <a:cubicBezTo>
                      <a:pt x="280" y="8"/>
                      <a:pt x="80" y="44"/>
                      <a:pt x="0" y="53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2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ru-RU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0488" name="Freeform 8"/>
              <p:cNvSpPr>
                <a:spLocks/>
              </p:cNvSpPr>
              <p:nvPr/>
            </p:nvSpPr>
            <p:spPr bwMode="ltGray">
              <a:xfrm rot="-5400000">
                <a:off x="664" y="1733"/>
                <a:ext cx="624" cy="294"/>
              </a:xfrm>
              <a:custGeom>
                <a:avLst/>
                <a:gdLst>
                  <a:gd name="T0" fmla="*/ 0 w 624"/>
                  <a:gd name="T1" fmla="*/ 0 h 317"/>
                  <a:gd name="T2" fmla="*/ 0 w 624"/>
                  <a:gd name="T3" fmla="*/ 272 h 317"/>
                  <a:gd name="T4" fmla="*/ 624 w 624"/>
                  <a:gd name="T5" fmla="*/ 272 h 317"/>
                  <a:gd name="T6" fmla="*/ 624 w 624"/>
                  <a:gd name="T7" fmla="*/ 0 h 317"/>
                  <a:gd name="T8" fmla="*/ 0 w 624"/>
                  <a:gd name="T9" fmla="*/ 0 h 3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lnTo>
                      <a:pt x="0" y="272"/>
                    </a:lnTo>
                    <a:cubicBezTo>
                      <a:pt x="104" y="317"/>
                      <a:pt x="520" y="317"/>
                      <a:pt x="624" y="272"/>
                    </a:cubicBezTo>
                    <a:lnTo>
                      <a:pt x="624" y="0"/>
                    </a:lnTo>
                    <a:cubicBezTo>
                      <a:pt x="240" y="42"/>
                      <a:pt x="130" y="0"/>
                      <a:pt x="0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ru-RU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0489" name="Freeform 9"/>
              <p:cNvSpPr>
                <a:spLocks/>
              </p:cNvSpPr>
              <p:nvPr/>
            </p:nvSpPr>
            <p:spPr bwMode="ltGray">
              <a:xfrm rot="-5400000">
                <a:off x="442" y="1699"/>
                <a:ext cx="624" cy="362"/>
              </a:xfrm>
              <a:custGeom>
                <a:avLst/>
                <a:gdLst>
                  <a:gd name="T0" fmla="*/ 0 w 624"/>
                  <a:gd name="T1" fmla="*/ 0 h 272"/>
                  <a:gd name="T2" fmla="*/ 0 w 624"/>
                  <a:gd name="T3" fmla="*/ 272 h 272"/>
                  <a:gd name="T4" fmla="*/ 240 w 624"/>
                  <a:gd name="T5" fmla="*/ 240 h 272"/>
                  <a:gd name="T6" fmla="*/ 624 w 624"/>
                  <a:gd name="T7" fmla="*/ 272 h 272"/>
                  <a:gd name="T8" fmla="*/ 624 w 624"/>
                  <a:gd name="T9" fmla="*/ 0 h 272"/>
                  <a:gd name="T10" fmla="*/ 0 w 624"/>
                  <a:gd name="T11" fmla="*/ 0 h 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24" h="272">
                    <a:moveTo>
                      <a:pt x="0" y="0"/>
                    </a:moveTo>
                    <a:cubicBezTo>
                      <a:pt x="0" y="0"/>
                      <a:pt x="0" y="272"/>
                      <a:pt x="0" y="272"/>
                    </a:cubicBezTo>
                    <a:cubicBezTo>
                      <a:pt x="96" y="240"/>
                      <a:pt x="136" y="240"/>
                      <a:pt x="240" y="240"/>
                    </a:cubicBezTo>
                    <a:cubicBezTo>
                      <a:pt x="344" y="240"/>
                      <a:pt x="528" y="272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ru-RU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0490" name="Freeform 10"/>
              <p:cNvSpPr>
                <a:spLocks/>
              </p:cNvSpPr>
              <p:nvPr/>
            </p:nvSpPr>
            <p:spPr bwMode="ltGray">
              <a:xfrm rot="-5400000">
                <a:off x="156" y="1726"/>
                <a:ext cx="632" cy="315"/>
              </a:xfrm>
              <a:custGeom>
                <a:avLst/>
                <a:gdLst>
                  <a:gd name="T0" fmla="*/ 8 w 632"/>
                  <a:gd name="T1" fmla="*/ 45 h 362"/>
                  <a:gd name="T2" fmla="*/ 8 w 632"/>
                  <a:gd name="T3" fmla="*/ 317 h 362"/>
                  <a:gd name="T4" fmla="*/ 248 w 632"/>
                  <a:gd name="T5" fmla="*/ 317 h 362"/>
                  <a:gd name="T6" fmla="*/ 632 w 632"/>
                  <a:gd name="T7" fmla="*/ 317 h 362"/>
                  <a:gd name="T8" fmla="*/ 632 w 632"/>
                  <a:gd name="T9" fmla="*/ 45 h 362"/>
                  <a:gd name="T10" fmla="*/ 104 w 632"/>
                  <a:gd name="T11" fmla="*/ 45 h 362"/>
                  <a:gd name="T12" fmla="*/ 8 w 632"/>
                  <a:gd name="T13" fmla="*/ 45 h 3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32" h="362">
                    <a:moveTo>
                      <a:pt x="8" y="45"/>
                    </a:moveTo>
                    <a:lnTo>
                      <a:pt x="8" y="317"/>
                    </a:lnTo>
                    <a:cubicBezTo>
                      <a:pt x="48" y="362"/>
                      <a:pt x="144" y="317"/>
                      <a:pt x="248" y="317"/>
                    </a:cubicBezTo>
                    <a:cubicBezTo>
                      <a:pt x="352" y="317"/>
                      <a:pt x="568" y="362"/>
                      <a:pt x="632" y="317"/>
                    </a:cubicBezTo>
                    <a:lnTo>
                      <a:pt x="632" y="45"/>
                    </a:lnTo>
                    <a:cubicBezTo>
                      <a:pt x="544" y="0"/>
                      <a:pt x="208" y="45"/>
                      <a:pt x="104" y="45"/>
                    </a:cubicBezTo>
                    <a:cubicBezTo>
                      <a:pt x="0" y="45"/>
                      <a:pt x="28" y="45"/>
                      <a:pt x="8" y="45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ru-RU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0491" name="Freeform 11"/>
              <p:cNvSpPr>
                <a:spLocks/>
              </p:cNvSpPr>
              <p:nvPr/>
            </p:nvSpPr>
            <p:spPr bwMode="ltGray">
              <a:xfrm rot="-5400000">
                <a:off x="3211" y="1664"/>
                <a:ext cx="624" cy="421"/>
              </a:xfrm>
              <a:custGeom>
                <a:avLst/>
                <a:gdLst>
                  <a:gd name="T0" fmla="*/ 0 w 624"/>
                  <a:gd name="T1" fmla="*/ 0 h 317"/>
                  <a:gd name="T2" fmla="*/ 0 w 624"/>
                  <a:gd name="T3" fmla="*/ 272 h 317"/>
                  <a:gd name="T4" fmla="*/ 624 w 624"/>
                  <a:gd name="T5" fmla="*/ 272 h 317"/>
                  <a:gd name="T6" fmla="*/ 624 w 624"/>
                  <a:gd name="T7" fmla="*/ 0 h 317"/>
                  <a:gd name="T8" fmla="*/ 0 w 624"/>
                  <a:gd name="T9" fmla="*/ 0 h 3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cubicBezTo>
                      <a:pt x="0" y="0"/>
                      <a:pt x="0" y="272"/>
                      <a:pt x="0" y="272"/>
                    </a:cubicBezTo>
                    <a:cubicBezTo>
                      <a:pt x="432" y="224"/>
                      <a:pt x="520" y="317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ru-RU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0492" name="Freeform 12"/>
              <p:cNvSpPr>
                <a:spLocks/>
              </p:cNvSpPr>
              <p:nvPr/>
            </p:nvSpPr>
            <p:spPr bwMode="ltGray">
              <a:xfrm rot="-5400000">
                <a:off x="2870" y="1664"/>
                <a:ext cx="624" cy="422"/>
              </a:xfrm>
              <a:custGeom>
                <a:avLst/>
                <a:gdLst>
                  <a:gd name="T0" fmla="*/ 0 w 624"/>
                  <a:gd name="T1" fmla="*/ 0 h 317"/>
                  <a:gd name="T2" fmla="*/ 0 w 624"/>
                  <a:gd name="T3" fmla="*/ 272 h 317"/>
                  <a:gd name="T4" fmla="*/ 624 w 624"/>
                  <a:gd name="T5" fmla="*/ 272 h 317"/>
                  <a:gd name="T6" fmla="*/ 624 w 624"/>
                  <a:gd name="T7" fmla="*/ 0 h 317"/>
                  <a:gd name="T8" fmla="*/ 0 w 624"/>
                  <a:gd name="T9" fmla="*/ 0 h 3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lnTo>
                      <a:pt x="0" y="272"/>
                    </a:lnTo>
                    <a:cubicBezTo>
                      <a:pt x="104" y="317"/>
                      <a:pt x="432" y="240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ru-RU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0493" name="Freeform 13"/>
              <p:cNvSpPr>
                <a:spLocks/>
              </p:cNvSpPr>
              <p:nvPr/>
            </p:nvSpPr>
            <p:spPr bwMode="ltGray">
              <a:xfrm rot="-5400000">
                <a:off x="1830" y="1747"/>
                <a:ext cx="624" cy="255"/>
              </a:xfrm>
              <a:custGeom>
                <a:avLst/>
                <a:gdLst>
                  <a:gd name="T0" fmla="*/ 0 w 624"/>
                  <a:gd name="T1" fmla="*/ 53 h 370"/>
                  <a:gd name="T2" fmla="*/ 0 w 624"/>
                  <a:gd name="T3" fmla="*/ 325 h 370"/>
                  <a:gd name="T4" fmla="*/ 624 w 624"/>
                  <a:gd name="T5" fmla="*/ 325 h 370"/>
                  <a:gd name="T6" fmla="*/ 624 w 624"/>
                  <a:gd name="T7" fmla="*/ 53 h 370"/>
                  <a:gd name="T8" fmla="*/ 384 w 624"/>
                  <a:gd name="T9" fmla="*/ 8 h 370"/>
                  <a:gd name="T10" fmla="*/ 0 w 624"/>
                  <a:gd name="T11" fmla="*/ 53 h 3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24" h="370">
                    <a:moveTo>
                      <a:pt x="0" y="53"/>
                    </a:moveTo>
                    <a:lnTo>
                      <a:pt x="0" y="325"/>
                    </a:lnTo>
                    <a:cubicBezTo>
                      <a:pt x="104" y="370"/>
                      <a:pt x="520" y="370"/>
                      <a:pt x="624" y="325"/>
                    </a:cubicBezTo>
                    <a:lnTo>
                      <a:pt x="624" y="53"/>
                    </a:lnTo>
                    <a:cubicBezTo>
                      <a:pt x="584" y="0"/>
                      <a:pt x="488" y="8"/>
                      <a:pt x="384" y="8"/>
                    </a:cubicBezTo>
                    <a:cubicBezTo>
                      <a:pt x="280" y="8"/>
                      <a:pt x="80" y="44"/>
                      <a:pt x="0" y="53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2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ru-RU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0494" name="Freeform 14"/>
              <p:cNvSpPr>
                <a:spLocks/>
              </p:cNvSpPr>
              <p:nvPr/>
            </p:nvSpPr>
            <p:spPr bwMode="ltGray">
              <a:xfrm rot="-5400000">
                <a:off x="2551" y="1728"/>
                <a:ext cx="624" cy="294"/>
              </a:xfrm>
              <a:custGeom>
                <a:avLst/>
                <a:gdLst>
                  <a:gd name="T0" fmla="*/ 0 w 624"/>
                  <a:gd name="T1" fmla="*/ 0 h 317"/>
                  <a:gd name="T2" fmla="*/ 0 w 624"/>
                  <a:gd name="T3" fmla="*/ 272 h 317"/>
                  <a:gd name="T4" fmla="*/ 624 w 624"/>
                  <a:gd name="T5" fmla="*/ 272 h 317"/>
                  <a:gd name="T6" fmla="*/ 624 w 624"/>
                  <a:gd name="T7" fmla="*/ 0 h 317"/>
                  <a:gd name="T8" fmla="*/ 0 w 624"/>
                  <a:gd name="T9" fmla="*/ 0 h 3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lnTo>
                      <a:pt x="0" y="272"/>
                    </a:lnTo>
                    <a:cubicBezTo>
                      <a:pt x="104" y="317"/>
                      <a:pt x="520" y="317"/>
                      <a:pt x="624" y="272"/>
                    </a:cubicBezTo>
                    <a:lnTo>
                      <a:pt x="624" y="0"/>
                    </a:lnTo>
                    <a:cubicBezTo>
                      <a:pt x="240" y="42"/>
                      <a:pt x="130" y="0"/>
                      <a:pt x="0" y="0"/>
                    </a:cubicBez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ru-RU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0495" name="Freeform 15"/>
              <p:cNvSpPr>
                <a:spLocks/>
              </p:cNvSpPr>
              <p:nvPr/>
            </p:nvSpPr>
            <p:spPr bwMode="ltGray">
              <a:xfrm rot="-5400000">
                <a:off x="2330" y="1694"/>
                <a:ext cx="624" cy="361"/>
              </a:xfrm>
              <a:custGeom>
                <a:avLst/>
                <a:gdLst>
                  <a:gd name="T0" fmla="*/ 0 w 624"/>
                  <a:gd name="T1" fmla="*/ 0 h 272"/>
                  <a:gd name="T2" fmla="*/ 0 w 624"/>
                  <a:gd name="T3" fmla="*/ 272 h 272"/>
                  <a:gd name="T4" fmla="*/ 240 w 624"/>
                  <a:gd name="T5" fmla="*/ 240 h 272"/>
                  <a:gd name="T6" fmla="*/ 624 w 624"/>
                  <a:gd name="T7" fmla="*/ 272 h 272"/>
                  <a:gd name="T8" fmla="*/ 624 w 624"/>
                  <a:gd name="T9" fmla="*/ 0 h 272"/>
                  <a:gd name="T10" fmla="*/ 0 w 624"/>
                  <a:gd name="T11" fmla="*/ 0 h 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24" h="272">
                    <a:moveTo>
                      <a:pt x="0" y="0"/>
                    </a:moveTo>
                    <a:cubicBezTo>
                      <a:pt x="0" y="0"/>
                      <a:pt x="0" y="272"/>
                      <a:pt x="0" y="272"/>
                    </a:cubicBezTo>
                    <a:cubicBezTo>
                      <a:pt x="96" y="240"/>
                      <a:pt x="136" y="240"/>
                      <a:pt x="240" y="240"/>
                    </a:cubicBezTo>
                    <a:cubicBezTo>
                      <a:pt x="344" y="240"/>
                      <a:pt x="528" y="272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ru-RU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0496" name="Freeform 16"/>
              <p:cNvSpPr>
                <a:spLocks/>
              </p:cNvSpPr>
              <p:nvPr/>
            </p:nvSpPr>
            <p:spPr bwMode="ltGray">
              <a:xfrm rot="-5400000">
                <a:off x="2043" y="1721"/>
                <a:ext cx="632" cy="316"/>
              </a:xfrm>
              <a:custGeom>
                <a:avLst/>
                <a:gdLst>
                  <a:gd name="T0" fmla="*/ 8 w 632"/>
                  <a:gd name="T1" fmla="*/ 45 h 362"/>
                  <a:gd name="T2" fmla="*/ 8 w 632"/>
                  <a:gd name="T3" fmla="*/ 317 h 362"/>
                  <a:gd name="T4" fmla="*/ 248 w 632"/>
                  <a:gd name="T5" fmla="*/ 317 h 362"/>
                  <a:gd name="T6" fmla="*/ 632 w 632"/>
                  <a:gd name="T7" fmla="*/ 317 h 362"/>
                  <a:gd name="T8" fmla="*/ 632 w 632"/>
                  <a:gd name="T9" fmla="*/ 45 h 362"/>
                  <a:gd name="T10" fmla="*/ 104 w 632"/>
                  <a:gd name="T11" fmla="*/ 45 h 362"/>
                  <a:gd name="T12" fmla="*/ 8 w 632"/>
                  <a:gd name="T13" fmla="*/ 45 h 3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32" h="362">
                    <a:moveTo>
                      <a:pt x="8" y="45"/>
                    </a:moveTo>
                    <a:lnTo>
                      <a:pt x="8" y="317"/>
                    </a:lnTo>
                    <a:cubicBezTo>
                      <a:pt x="48" y="362"/>
                      <a:pt x="144" y="317"/>
                      <a:pt x="248" y="317"/>
                    </a:cubicBezTo>
                    <a:cubicBezTo>
                      <a:pt x="352" y="317"/>
                      <a:pt x="568" y="362"/>
                      <a:pt x="632" y="317"/>
                    </a:cubicBezTo>
                    <a:lnTo>
                      <a:pt x="632" y="45"/>
                    </a:lnTo>
                    <a:cubicBezTo>
                      <a:pt x="544" y="0"/>
                      <a:pt x="208" y="45"/>
                      <a:pt x="104" y="45"/>
                    </a:cubicBezTo>
                    <a:cubicBezTo>
                      <a:pt x="0" y="45"/>
                      <a:pt x="28" y="45"/>
                      <a:pt x="8" y="45"/>
                    </a:cubicBezTo>
                    <a:close/>
                  </a:path>
                </a:pathLst>
              </a:cu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ru-RU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0497" name="Freeform 17"/>
              <p:cNvSpPr>
                <a:spLocks/>
              </p:cNvSpPr>
              <p:nvPr/>
            </p:nvSpPr>
            <p:spPr bwMode="ltGray">
              <a:xfrm rot="-5400000">
                <a:off x="4077" y="1669"/>
                <a:ext cx="624" cy="421"/>
              </a:xfrm>
              <a:custGeom>
                <a:avLst/>
                <a:gdLst>
                  <a:gd name="T0" fmla="*/ 0 w 624"/>
                  <a:gd name="T1" fmla="*/ 0 h 317"/>
                  <a:gd name="T2" fmla="*/ 0 w 624"/>
                  <a:gd name="T3" fmla="*/ 272 h 317"/>
                  <a:gd name="T4" fmla="*/ 624 w 624"/>
                  <a:gd name="T5" fmla="*/ 272 h 317"/>
                  <a:gd name="T6" fmla="*/ 624 w 624"/>
                  <a:gd name="T7" fmla="*/ 0 h 317"/>
                  <a:gd name="T8" fmla="*/ 0 w 624"/>
                  <a:gd name="T9" fmla="*/ 0 h 3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cubicBezTo>
                      <a:pt x="0" y="0"/>
                      <a:pt x="0" y="272"/>
                      <a:pt x="0" y="272"/>
                    </a:cubicBezTo>
                    <a:cubicBezTo>
                      <a:pt x="432" y="224"/>
                      <a:pt x="520" y="317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ru-RU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0498" name="Freeform 18"/>
              <p:cNvSpPr>
                <a:spLocks/>
              </p:cNvSpPr>
              <p:nvPr/>
            </p:nvSpPr>
            <p:spPr bwMode="ltGray">
              <a:xfrm rot="-5400000">
                <a:off x="3736" y="1669"/>
                <a:ext cx="624" cy="422"/>
              </a:xfrm>
              <a:custGeom>
                <a:avLst/>
                <a:gdLst>
                  <a:gd name="T0" fmla="*/ 0 w 624"/>
                  <a:gd name="T1" fmla="*/ 0 h 317"/>
                  <a:gd name="T2" fmla="*/ 0 w 624"/>
                  <a:gd name="T3" fmla="*/ 272 h 317"/>
                  <a:gd name="T4" fmla="*/ 624 w 624"/>
                  <a:gd name="T5" fmla="*/ 272 h 317"/>
                  <a:gd name="T6" fmla="*/ 624 w 624"/>
                  <a:gd name="T7" fmla="*/ 0 h 317"/>
                  <a:gd name="T8" fmla="*/ 0 w 624"/>
                  <a:gd name="T9" fmla="*/ 0 h 3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lnTo>
                      <a:pt x="0" y="272"/>
                    </a:lnTo>
                    <a:cubicBezTo>
                      <a:pt x="104" y="317"/>
                      <a:pt x="432" y="240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ru-RU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0499" name="Freeform 19"/>
              <p:cNvSpPr>
                <a:spLocks/>
              </p:cNvSpPr>
              <p:nvPr/>
            </p:nvSpPr>
            <p:spPr bwMode="ltGray">
              <a:xfrm rot="-5400000">
                <a:off x="4584" y="1747"/>
                <a:ext cx="624" cy="255"/>
              </a:xfrm>
              <a:custGeom>
                <a:avLst/>
                <a:gdLst>
                  <a:gd name="T0" fmla="*/ 0 w 624"/>
                  <a:gd name="T1" fmla="*/ 53 h 370"/>
                  <a:gd name="T2" fmla="*/ 0 w 624"/>
                  <a:gd name="T3" fmla="*/ 325 h 370"/>
                  <a:gd name="T4" fmla="*/ 624 w 624"/>
                  <a:gd name="T5" fmla="*/ 325 h 370"/>
                  <a:gd name="T6" fmla="*/ 624 w 624"/>
                  <a:gd name="T7" fmla="*/ 53 h 370"/>
                  <a:gd name="T8" fmla="*/ 384 w 624"/>
                  <a:gd name="T9" fmla="*/ 8 h 370"/>
                  <a:gd name="T10" fmla="*/ 0 w 624"/>
                  <a:gd name="T11" fmla="*/ 53 h 3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24" h="370">
                    <a:moveTo>
                      <a:pt x="0" y="53"/>
                    </a:moveTo>
                    <a:lnTo>
                      <a:pt x="0" y="325"/>
                    </a:lnTo>
                    <a:cubicBezTo>
                      <a:pt x="104" y="370"/>
                      <a:pt x="520" y="370"/>
                      <a:pt x="624" y="325"/>
                    </a:cubicBezTo>
                    <a:lnTo>
                      <a:pt x="624" y="53"/>
                    </a:lnTo>
                    <a:cubicBezTo>
                      <a:pt x="584" y="0"/>
                      <a:pt x="488" y="8"/>
                      <a:pt x="384" y="8"/>
                    </a:cubicBezTo>
                    <a:cubicBezTo>
                      <a:pt x="280" y="8"/>
                      <a:pt x="80" y="44"/>
                      <a:pt x="0" y="53"/>
                    </a:cubicBez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2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ru-RU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0500" name="Freeform 20"/>
              <p:cNvSpPr>
                <a:spLocks/>
              </p:cNvSpPr>
              <p:nvPr/>
            </p:nvSpPr>
            <p:spPr bwMode="ltGray">
              <a:xfrm>
                <a:off x="5469" y="1562"/>
                <a:ext cx="291" cy="625"/>
              </a:xfrm>
              <a:custGeom>
                <a:avLst/>
                <a:gdLst>
                  <a:gd name="T0" fmla="*/ 0 w 291"/>
                  <a:gd name="T1" fmla="*/ 624 h 625"/>
                  <a:gd name="T2" fmla="*/ 291 w 291"/>
                  <a:gd name="T3" fmla="*/ 625 h 625"/>
                  <a:gd name="T4" fmla="*/ 291 w 291"/>
                  <a:gd name="T5" fmla="*/ 6 h 625"/>
                  <a:gd name="T6" fmla="*/ 0 w 291"/>
                  <a:gd name="T7" fmla="*/ 0 h 625"/>
                  <a:gd name="T8" fmla="*/ 0 w 291"/>
                  <a:gd name="T9" fmla="*/ 624 h 6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1" h="625">
                    <a:moveTo>
                      <a:pt x="0" y="624"/>
                    </a:moveTo>
                    <a:lnTo>
                      <a:pt x="291" y="625"/>
                    </a:lnTo>
                    <a:lnTo>
                      <a:pt x="291" y="6"/>
                    </a:lnTo>
                    <a:lnTo>
                      <a:pt x="0" y="0"/>
                    </a:lnTo>
                    <a:cubicBezTo>
                      <a:pt x="39" y="384"/>
                      <a:pt x="0" y="494"/>
                      <a:pt x="0" y="624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ru-RU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0501" name="Freeform 21"/>
              <p:cNvSpPr>
                <a:spLocks/>
              </p:cNvSpPr>
              <p:nvPr/>
            </p:nvSpPr>
            <p:spPr bwMode="ltGray">
              <a:xfrm rot="-5400000">
                <a:off x="5084" y="1694"/>
                <a:ext cx="624" cy="361"/>
              </a:xfrm>
              <a:custGeom>
                <a:avLst/>
                <a:gdLst>
                  <a:gd name="T0" fmla="*/ 0 w 624"/>
                  <a:gd name="T1" fmla="*/ 0 h 272"/>
                  <a:gd name="T2" fmla="*/ 0 w 624"/>
                  <a:gd name="T3" fmla="*/ 272 h 272"/>
                  <a:gd name="T4" fmla="*/ 240 w 624"/>
                  <a:gd name="T5" fmla="*/ 240 h 272"/>
                  <a:gd name="T6" fmla="*/ 624 w 624"/>
                  <a:gd name="T7" fmla="*/ 272 h 272"/>
                  <a:gd name="T8" fmla="*/ 624 w 624"/>
                  <a:gd name="T9" fmla="*/ 0 h 272"/>
                  <a:gd name="T10" fmla="*/ 0 w 624"/>
                  <a:gd name="T11" fmla="*/ 0 h 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24" h="272">
                    <a:moveTo>
                      <a:pt x="0" y="0"/>
                    </a:moveTo>
                    <a:cubicBezTo>
                      <a:pt x="0" y="0"/>
                      <a:pt x="0" y="272"/>
                      <a:pt x="0" y="272"/>
                    </a:cubicBezTo>
                    <a:cubicBezTo>
                      <a:pt x="96" y="240"/>
                      <a:pt x="136" y="240"/>
                      <a:pt x="240" y="240"/>
                    </a:cubicBezTo>
                    <a:cubicBezTo>
                      <a:pt x="344" y="240"/>
                      <a:pt x="528" y="272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ru-RU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0502" name="Freeform 22"/>
              <p:cNvSpPr>
                <a:spLocks/>
              </p:cNvSpPr>
              <p:nvPr/>
            </p:nvSpPr>
            <p:spPr bwMode="ltGray">
              <a:xfrm rot="-5400000">
                <a:off x="4797" y="1721"/>
                <a:ext cx="632" cy="316"/>
              </a:xfrm>
              <a:custGeom>
                <a:avLst/>
                <a:gdLst>
                  <a:gd name="T0" fmla="*/ 8 w 632"/>
                  <a:gd name="T1" fmla="*/ 45 h 362"/>
                  <a:gd name="T2" fmla="*/ 8 w 632"/>
                  <a:gd name="T3" fmla="*/ 317 h 362"/>
                  <a:gd name="T4" fmla="*/ 248 w 632"/>
                  <a:gd name="T5" fmla="*/ 317 h 362"/>
                  <a:gd name="T6" fmla="*/ 632 w 632"/>
                  <a:gd name="T7" fmla="*/ 317 h 362"/>
                  <a:gd name="T8" fmla="*/ 632 w 632"/>
                  <a:gd name="T9" fmla="*/ 45 h 362"/>
                  <a:gd name="T10" fmla="*/ 104 w 632"/>
                  <a:gd name="T11" fmla="*/ 45 h 362"/>
                  <a:gd name="T12" fmla="*/ 8 w 632"/>
                  <a:gd name="T13" fmla="*/ 45 h 3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32" h="362">
                    <a:moveTo>
                      <a:pt x="8" y="45"/>
                    </a:moveTo>
                    <a:lnTo>
                      <a:pt x="8" y="317"/>
                    </a:lnTo>
                    <a:cubicBezTo>
                      <a:pt x="48" y="362"/>
                      <a:pt x="144" y="317"/>
                      <a:pt x="248" y="317"/>
                    </a:cubicBezTo>
                    <a:cubicBezTo>
                      <a:pt x="352" y="317"/>
                      <a:pt x="568" y="362"/>
                      <a:pt x="632" y="317"/>
                    </a:cubicBezTo>
                    <a:lnTo>
                      <a:pt x="632" y="45"/>
                    </a:lnTo>
                    <a:cubicBezTo>
                      <a:pt x="544" y="0"/>
                      <a:pt x="208" y="45"/>
                      <a:pt x="104" y="45"/>
                    </a:cubicBezTo>
                    <a:cubicBezTo>
                      <a:pt x="0" y="45"/>
                      <a:pt x="28" y="45"/>
                      <a:pt x="8" y="45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ru-RU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sp>
          <p:nvSpPr>
            <p:cNvPr id="20503" name="Freeform 23"/>
            <p:cNvSpPr>
              <a:spLocks/>
            </p:cNvSpPr>
            <p:nvPr/>
          </p:nvSpPr>
          <p:spPr bwMode="ltGray">
            <a:xfrm flipH="1">
              <a:off x="-2" y="1536"/>
              <a:ext cx="5762" cy="412"/>
            </a:xfrm>
            <a:custGeom>
              <a:avLst/>
              <a:gdLst>
                <a:gd name="T0" fmla="*/ 0 w 5762"/>
                <a:gd name="T1" fmla="*/ 196 h 385"/>
                <a:gd name="T2" fmla="*/ 5762 w 5762"/>
                <a:gd name="T3" fmla="*/ 188 h 385"/>
                <a:gd name="T4" fmla="*/ 5762 w 5762"/>
                <a:gd name="T5" fmla="*/ 4 h 385"/>
                <a:gd name="T6" fmla="*/ 0 w 5762"/>
                <a:gd name="T7" fmla="*/ 0 h 385"/>
                <a:gd name="T8" fmla="*/ 0 w 5762"/>
                <a:gd name="T9" fmla="*/ 196 h 3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762" h="385">
                  <a:moveTo>
                    <a:pt x="0" y="196"/>
                  </a:moveTo>
                  <a:cubicBezTo>
                    <a:pt x="1667" y="385"/>
                    <a:pt x="2275" y="93"/>
                    <a:pt x="5762" y="188"/>
                  </a:cubicBezTo>
                  <a:lnTo>
                    <a:pt x="5762" y="4"/>
                  </a:lnTo>
                  <a:lnTo>
                    <a:pt x="0" y="0"/>
                  </a:lnTo>
                  <a:lnTo>
                    <a:pt x="0" y="1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rgbClr val="767676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0504" name="Freeform 24"/>
            <p:cNvSpPr>
              <a:spLocks/>
            </p:cNvSpPr>
            <p:nvPr/>
          </p:nvSpPr>
          <p:spPr bwMode="ltGray">
            <a:xfrm flipH="1">
              <a:off x="-2" y="2017"/>
              <a:ext cx="5761" cy="189"/>
            </a:xfrm>
            <a:custGeom>
              <a:avLst/>
              <a:gdLst>
                <a:gd name="T0" fmla="*/ 0 w 5761"/>
                <a:gd name="T1" fmla="*/ 28 h 189"/>
                <a:gd name="T2" fmla="*/ 5761 w 5761"/>
                <a:gd name="T3" fmla="*/ 0 h 189"/>
                <a:gd name="T4" fmla="*/ 5761 w 5761"/>
                <a:gd name="T5" fmla="*/ 189 h 189"/>
                <a:gd name="T6" fmla="*/ 1 w 5761"/>
                <a:gd name="T7" fmla="*/ 189 h 189"/>
                <a:gd name="T8" fmla="*/ 0 w 5761"/>
                <a:gd name="T9" fmla="*/ 28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761" h="189">
                  <a:moveTo>
                    <a:pt x="0" y="28"/>
                  </a:moveTo>
                  <a:cubicBezTo>
                    <a:pt x="961" y="0"/>
                    <a:pt x="4971" y="161"/>
                    <a:pt x="5761" y="0"/>
                  </a:cubicBezTo>
                  <a:lnTo>
                    <a:pt x="5761" y="189"/>
                  </a:lnTo>
                  <a:lnTo>
                    <a:pt x="1" y="189"/>
                  </a:lnTo>
                  <a:lnTo>
                    <a:pt x="0" y="28"/>
                  </a:lnTo>
                  <a:close/>
                </a:path>
              </a:pathLst>
            </a:custGeom>
            <a:gradFill rotWithShape="0">
              <a:gsLst>
                <a:gs pos="0">
                  <a:srgbClr val="767676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chemeClr val="tx1"/>
                  </a:solidFill>
                  <a:prstDash val="solid"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20505" name="Rectangle 25"/>
          <p:cNvSpPr>
            <a:spLocks noGrp="1" noChangeArrowheads="1"/>
          </p:cNvSpPr>
          <p:nvPr>
            <p:ph type="ctrTitle"/>
          </p:nvPr>
        </p:nvSpPr>
        <p:spPr>
          <a:xfrm>
            <a:off x="1173163" y="1341438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ru-RU" noProof="0" smtClean="0"/>
              <a:t>Щелчок правит образец заголовка</a:t>
            </a:r>
          </a:p>
        </p:txBody>
      </p:sp>
      <p:sp>
        <p:nvSpPr>
          <p:cNvPr id="20506" name="Rectangle 26"/>
          <p:cNvSpPr>
            <a:spLocks noGrp="1" noChangeArrowheads="1"/>
          </p:cNvSpPr>
          <p:nvPr>
            <p:ph type="subTitle" idx="1"/>
          </p:nvPr>
        </p:nvSpPr>
        <p:spPr>
          <a:xfrm>
            <a:off x="1166813" y="3886200"/>
            <a:ext cx="6400800" cy="1752600"/>
          </a:xfrm>
        </p:spPr>
        <p:txBody>
          <a:bodyPr/>
          <a:lstStyle>
            <a:lvl1pPr marL="0" indent="0">
              <a:buFont typeface="Monotype Sorts" pitchFamily="2" charset="2"/>
              <a:buNone/>
              <a:defRPr/>
            </a:lvl1pPr>
          </a:lstStyle>
          <a:p>
            <a:pPr lvl="0"/>
            <a:r>
              <a:rPr lang="ru-RU" noProof="0" smtClean="0"/>
              <a:t>Щелчок правит образец подзаголовка</a:t>
            </a:r>
          </a:p>
        </p:txBody>
      </p:sp>
      <p:sp>
        <p:nvSpPr>
          <p:cNvPr id="20507" name="Rectangle 27"/>
          <p:cNvSpPr>
            <a:spLocks noGrp="1" noChangeArrowheads="1"/>
          </p:cNvSpPr>
          <p:nvPr>
            <p:ph type="dt" sz="half" idx="2"/>
          </p:nvPr>
        </p:nvSpPr>
        <p:spPr>
          <a:xfrm>
            <a:off x="1166813" y="6248400"/>
            <a:ext cx="1905000" cy="457200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endParaRPr lang="ru-RU"/>
          </a:p>
        </p:txBody>
      </p:sp>
      <p:sp>
        <p:nvSpPr>
          <p:cNvPr id="20508" name="Rectangle 28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endParaRPr lang="ru-RU"/>
          </a:p>
        </p:txBody>
      </p:sp>
      <p:sp>
        <p:nvSpPr>
          <p:cNvPr id="20509" name="Rectangle 29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A8EA689F-B00E-4502-86A9-89F17A1D8594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10065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31ED945-739E-402E-83E6-21BD6A9AC7C1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01815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002463" y="457200"/>
            <a:ext cx="1943100" cy="56388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73163" y="457200"/>
            <a:ext cx="5676900" cy="56388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6A30112-0D6C-43F0-8243-398C2BCCEE67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77974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FE86155-99AC-49B6-833C-CC6F0204D394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48052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B0E5718-97F5-44C9-9AA6-405D1F280DA7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80698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173163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135563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79C968D-D822-4DAD-9AAD-55E4FC1826B1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89228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BDB984-C70C-4688-A3FC-5AEC26634708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60529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065F4AE-5DEB-4067-9D27-E6BC7F603D2E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26642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DC92AA3-1307-4CA2-8775-1CEDB3E4579C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35524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D09F4C6-8EF1-44E7-AC70-C6735C0B4AE9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85853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05A3EAE-0F51-4353-83BE-5E975BE46C52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12433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FFFF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458" name="Group 2"/>
          <p:cNvGrpSpPr>
            <a:grpSpLocks/>
          </p:cNvGrpSpPr>
          <p:nvPr/>
        </p:nvGrpSpPr>
        <p:grpSpPr bwMode="auto">
          <a:xfrm>
            <a:off x="0" y="-4763"/>
            <a:ext cx="1063625" cy="6858001"/>
            <a:chOff x="0" y="-3"/>
            <a:chExt cx="670" cy="4320"/>
          </a:xfrm>
        </p:grpSpPr>
        <p:grpSp>
          <p:nvGrpSpPr>
            <p:cNvPr id="19459" name="Group 3"/>
            <p:cNvGrpSpPr>
              <a:grpSpLocks/>
            </p:cNvGrpSpPr>
            <p:nvPr/>
          </p:nvGrpSpPr>
          <p:grpSpPr bwMode="auto">
            <a:xfrm rot="16200000" flipH="1">
              <a:off x="-1815" y="1838"/>
              <a:ext cx="4320" cy="638"/>
              <a:chOff x="-2" y="1562"/>
              <a:chExt cx="5762" cy="638"/>
            </a:xfrm>
          </p:grpSpPr>
          <p:sp>
            <p:nvSpPr>
              <p:cNvPr id="19460" name="Freeform 4"/>
              <p:cNvSpPr>
                <a:spLocks/>
              </p:cNvSpPr>
              <p:nvPr/>
            </p:nvSpPr>
            <p:spPr bwMode="ltGray">
              <a:xfrm rot="-5400000">
                <a:off x="2559" y="-993"/>
                <a:ext cx="624" cy="5745"/>
              </a:xfrm>
              <a:custGeom>
                <a:avLst/>
                <a:gdLst>
                  <a:gd name="T0" fmla="*/ 0 w 1000"/>
                  <a:gd name="T1" fmla="*/ 0 h 720"/>
                  <a:gd name="T2" fmla="*/ 0 w 1000"/>
                  <a:gd name="T3" fmla="*/ 720 h 720"/>
                  <a:gd name="T4" fmla="*/ 1000 w 1000"/>
                  <a:gd name="T5" fmla="*/ 720 h 720"/>
                  <a:gd name="T6" fmla="*/ 1000 w 1000"/>
                  <a:gd name="T7" fmla="*/ 0 h 720"/>
                  <a:gd name="T8" fmla="*/ 0 w 1000"/>
                  <a:gd name="T9" fmla="*/ 0 h 7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00" h="720">
                    <a:moveTo>
                      <a:pt x="0" y="0"/>
                    </a:moveTo>
                    <a:lnTo>
                      <a:pt x="0" y="720"/>
                    </a:lnTo>
                    <a:lnTo>
                      <a:pt x="1000" y="720"/>
                    </a:lnTo>
                    <a:lnTo>
                      <a:pt x="10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ru-RU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9461" name="Freeform 5"/>
              <p:cNvSpPr>
                <a:spLocks/>
              </p:cNvSpPr>
              <p:nvPr/>
            </p:nvSpPr>
            <p:spPr bwMode="ltGray">
              <a:xfrm rot="-5400000">
                <a:off x="1323" y="1669"/>
                <a:ext cx="624" cy="421"/>
              </a:xfrm>
              <a:custGeom>
                <a:avLst/>
                <a:gdLst>
                  <a:gd name="T0" fmla="*/ 0 w 624"/>
                  <a:gd name="T1" fmla="*/ 0 h 317"/>
                  <a:gd name="T2" fmla="*/ 0 w 624"/>
                  <a:gd name="T3" fmla="*/ 272 h 317"/>
                  <a:gd name="T4" fmla="*/ 624 w 624"/>
                  <a:gd name="T5" fmla="*/ 272 h 317"/>
                  <a:gd name="T6" fmla="*/ 624 w 624"/>
                  <a:gd name="T7" fmla="*/ 0 h 317"/>
                  <a:gd name="T8" fmla="*/ 0 w 624"/>
                  <a:gd name="T9" fmla="*/ 0 h 3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cubicBezTo>
                      <a:pt x="0" y="0"/>
                      <a:pt x="0" y="272"/>
                      <a:pt x="0" y="272"/>
                    </a:cubicBezTo>
                    <a:cubicBezTo>
                      <a:pt x="432" y="224"/>
                      <a:pt x="520" y="317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ru-RU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9462" name="Freeform 6"/>
              <p:cNvSpPr>
                <a:spLocks/>
              </p:cNvSpPr>
              <p:nvPr/>
            </p:nvSpPr>
            <p:spPr bwMode="ltGray">
              <a:xfrm rot="-5400000">
                <a:off x="982" y="1669"/>
                <a:ext cx="624" cy="422"/>
              </a:xfrm>
              <a:custGeom>
                <a:avLst/>
                <a:gdLst>
                  <a:gd name="T0" fmla="*/ 0 w 624"/>
                  <a:gd name="T1" fmla="*/ 0 h 317"/>
                  <a:gd name="T2" fmla="*/ 0 w 624"/>
                  <a:gd name="T3" fmla="*/ 272 h 317"/>
                  <a:gd name="T4" fmla="*/ 624 w 624"/>
                  <a:gd name="T5" fmla="*/ 272 h 317"/>
                  <a:gd name="T6" fmla="*/ 624 w 624"/>
                  <a:gd name="T7" fmla="*/ 0 h 317"/>
                  <a:gd name="T8" fmla="*/ 0 w 624"/>
                  <a:gd name="T9" fmla="*/ 0 h 3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lnTo>
                      <a:pt x="0" y="272"/>
                    </a:lnTo>
                    <a:cubicBezTo>
                      <a:pt x="104" y="317"/>
                      <a:pt x="432" y="240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ru-RU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9463" name="Freeform 7"/>
              <p:cNvSpPr>
                <a:spLocks/>
              </p:cNvSpPr>
              <p:nvPr/>
            </p:nvSpPr>
            <p:spPr bwMode="ltGray">
              <a:xfrm rot="-5400000">
                <a:off x="-57" y="1752"/>
                <a:ext cx="624" cy="255"/>
              </a:xfrm>
              <a:custGeom>
                <a:avLst/>
                <a:gdLst>
                  <a:gd name="T0" fmla="*/ 0 w 624"/>
                  <a:gd name="T1" fmla="*/ 53 h 370"/>
                  <a:gd name="T2" fmla="*/ 0 w 624"/>
                  <a:gd name="T3" fmla="*/ 325 h 370"/>
                  <a:gd name="T4" fmla="*/ 624 w 624"/>
                  <a:gd name="T5" fmla="*/ 325 h 370"/>
                  <a:gd name="T6" fmla="*/ 624 w 624"/>
                  <a:gd name="T7" fmla="*/ 53 h 370"/>
                  <a:gd name="T8" fmla="*/ 384 w 624"/>
                  <a:gd name="T9" fmla="*/ 8 h 370"/>
                  <a:gd name="T10" fmla="*/ 0 w 624"/>
                  <a:gd name="T11" fmla="*/ 53 h 3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24" h="370">
                    <a:moveTo>
                      <a:pt x="0" y="53"/>
                    </a:moveTo>
                    <a:lnTo>
                      <a:pt x="0" y="325"/>
                    </a:lnTo>
                    <a:cubicBezTo>
                      <a:pt x="104" y="370"/>
                      <a:pt x="520" y="370"/>
                      <a:pt x="624" y="325"/>
                    </a:cubicBezTo>
                    <a:lnTo>
                      <a:pt x="624" y="53"/>
                    </a:lnTo>
                    <a:cubicBezTo>
                      <a:pt x="584" y="0"/>
                      <a:pt x="488" y="8"/>
                      <a:pt x="384" y="8"/>
                    </a:cubicBezTo>
                    <a:cubicBezTo>
                      <a:pt x="280" y="8"/>
                      <a:pt x="80" y="44"/>
                      <a:pt x="0" y="53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2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ru-RU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9464" name="Freeform 8"/>
              <p:cNvSpPr>
                <a:spLocks/>
              </p:cNvSpPr>
              <p:nvPr/>
            </p:nvSpPr>
            <p:spPr bwMode="ltGray">
              <a:xfrm rot="-5400000">
                <a:off x="664" y="1733"/>
                <a:ext cx="624" cy="294"/>
              </a:xfrm>
              <a:custGeom>
                <a:avLst/>
                <a:gdLst>
                  <a:gd name="T0" fmla="*/ 0 w 624"/>
                  <a:gd name="T1" fmla="*/ 0 h 317"/>
                  <a:gd name="T2" fmla="*/ 0 w 624"/>
                  <a:gd name="T3" fmla="*/ 272 h 317"/>
                  <a:gd name="T4" fmla="*/ 624 w 624"/>
                  <a:gd name="T5" fmla="*/ 272 h 317"/>
                  <a:gd name="T6" fmla="*/ 624 w 624"/>
                  <a:gd name="T7" fmla="*/ 0 h 317"/>
                  <a:gd name="T8" fmla="*/ 0 w 624"/>
                  <a:gd name="T9" fmla="*/ 0 h 3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lnTo>
                      <a:pt x="0" y="272"/>
                    </a:lnTo>
                    <a:cubicBezTo>
                      <a:pt x="104" y="317"/>
                      <a:pt x="520" y="317"/>
                      <a:pt x="624" y="272"/>
                    </a:cubicBezTo>
                    <a:lnTo>
                      <a:pt x="624" y="0"/>
                    </a:lnTo>
                    <a:cubicBezTo>
                      <a:pt x="240" y="42"/>
                      <a:pt x="130" y="0"/>
                      <a:pt x="0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ru-RU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9465" name="Freeform 9"/>
              <p:cNvSpPr>
                <a:spLocks/>
              </p:cNvSpPr>
              <p:nvPr/>
            </p:nvSpPr>
            <p:spPr bwMode="ltGray">
              <a:xfrm rot="-5400000">
                <a:off x="442" y="1699"/>
                <a:ext cx="624" cy="362"/>
              </a:xfrm>
              <a:custGeom>
                <a:avLst/>
                <a:gdLst>
                  <a:gd name="T0" fmla="*/ 0 w 624"/>
                  <a:gd name="T1" fmla="*/ 0 h 272"/>
                  <a:gd name="T2" fmla="*/ 0 w 624"/>
                  <a:gd name="T3" fmla="*/ 272 h 272"/>
                  <a:gd name="T4" fmla="*/ 240 w 624"/>
                  <a:gd name="T5" fmla="*/ 240 h 272"/>
                  <a:gd name="T6" fmla="*/ 624 w 624"/>
                  <a:gd name="T7" fmla="*/ 272 h 272"/>
                  <a:gd name="T8" fmla="*/ 624 w 624"/>
                  <a:gd name="T9" fmla="*/ 0 h 272"/>
                  <a:gd name="T10" fmla="*/ 0 w 624"/>
                  <a:gd name="T11" fmla="*/ 0 h 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24" h="272">
                    <a:moveTo>
                      <a:pt x="0" y="0"/>
                    </a:moveTo>
                    <a:cubicBezTo>
                      <a:pt x="0" y="0"/>
                      <a:pt x="0" y="272"/>
                      <a:pt x="0" y="272"/>
                    </a:cubicBezTo>
                    <a:cubicBezTo>
                      <a:pt x="96" y="240"/>
                      <a:pt x="136" y="240"/>
                      <a:pt x="240" y="240"/>
                    </a:cubicBezTo>
                    <a:cubicBezTo>
                      <a:pt x="344" y="240"/>
                      <a:pt x="528" y="272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ru-RU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9466" name="Freeform 10"/>
              <p:cNvSpPr>
                <a:spLocks/>
              </p:cNvSpPr>
              <p:nvPr/>
            </p:nvSpPr>
            <p:spPr bwMode="ltGray">
              <a:xfrm rot="-5400000">
                <a:off x="156" y="1726"/>
                <a:ext cx="632" cy="315"/>
              </a:xfrm>
              <a:custGeom>
                <a:avLst/>
                <a:gdLst>
                  <a:gd name="T0" fmla="*/ 8 w 632"/>
                  <a:gd name="T1" fmla="*/ 45 h 362"/>
                  <a:gd name="T2" fmla="*/ 8 w 632"/>
                  <a:gd name="T3" fmla="*/ 317 h 362"/>
                  <a:gd name="T4" fmla="*/ 248 w 632"/>
                  <a:gd name="T5" fmla="*/ 317 h 362"/>
                  <a:gd name="T6" fmla="*/ 632 w 632"/>
                  <a:gd name="T7" fmla="*/ 317 h 362"/>
                  <a:gd name="T8" fmla="*/ 632 w 632"/>
                  <a:gd name="T9" fmla="*/ 45 h 362"/>
                  <a:gd name="T10" fmla="*/ 104 w 632"/>
                  <a:gd name="T11" fmla="*/ 45 h 362"/>
                  <a:gd name="T12" fmla="*/ 8 w 632"/>
                  <a:gd name="T13" fmla="*/ 45 h 3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32" h="362">
                    <a:moveTo>
                      <a:pt x="8" y="45"/>
                    </a:moveTo>
                    <a:lnTo>
                      <a:pt x="8" y="317"/>
                    </a:lnTo>
                    <a:cubicBezTo>
                      <a:pt x="48" y="362"/>
                      <a:pt x="144" y="317"/>
                      <a:pt x="248" y="317"/>
                    </a:cubicBezTo>
                    <a:cubicBezTo>
                      <a:pt x="352" y="317"/>
                      <a:pt x="568" y="362"/>
                      <a:pt x="632" y="317"/>
                    </a:cubicBezTo>
                    <a:lnTo>
                      <a:pt x="632" y="45"/>
                    </a:lnTo>
                    <a:cubicBezTo>
                      <a:pt x="544" y="0"/>
                      <a:pt x="208" y="45"/>
                      <a:pt x="104" y="45"/>
                    </a:cubicBezTo>
                    <a:cubicBezTo>
                      <a:pt x="0" y="45"/>
                      <a:pt x="28" y="45"/>
                      <a:pt x="8" y="45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ru-RU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9467" name="Freeform 11"/>
              <p:cNvSpPr>
                <a:spLocks/>
              </p:cNvSpPr>
              <p:nvPr/>
            </p:nvSpPr>
            <p:spPr bwMode="ltGray">
              <a:xfrm rot="-5400000">
                <a:off x="3211" y="1664"/>
                <a:ext cx="624" cy="421"/>
              </a:xfrm>
              <a:custGeom>
                <a:avLst/>
                <a:gdLst>
                  <a:gd name="T0" fmla="*/ 0 w 624"/>
                  <a:gd name="T1" fmla="*/ 0 h 317"/>
                  <a:gd name="T2" fmla="*/ 0 w 624"/>
                  <a:gd name="T3" fmla="*/ 272 h 317"/>
                  <a:gd name="T4" fmla="*/ 624 w 624"/>
                  <a:gd name="T5" fmla="*/ 272 h 317"/>
                  <a:gd name="T6" fmla="*/ 624 w 624"/>
                  <a:gd name="T7" fmla="*/ 0 h 317"/>
                  <a:gd name="T8" fmla="*/ 0 w 624"/>
                  <a:gd name="T9" fmla="*/ 0 h 3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cubicBezTo>
                      <a:pt x="0" y="0"/>
                      <a:pt x="0" y="272"/>
                      <a:pt x="0" y="272"/>
                    </a:cubicBezTo>
                    <a:cubicBezTo>
                      <a:pt x="432" y="224"/>
                      <a:pt x="520" y="317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ru-RU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9468" name="Freeform 12"/>
              <p:cNvSpPr>
                <a:spLocks/>
              </p:cNvSpPr>
              <p:nvPr/>
            </p:nvSpPr>
            <p:spPr bwMode="ltGray">
              <a:xfrm rot="-5400000">
                <a:off x="2870" y="1664"/>
                <a:ext cx="624" cy="422"/>
              </a:xfrm>
              <a:custGeom>
                <a:avLst/>
                <a:gdLst>
                  <a:gd name="T0" fmla="*/ 0 w 624"/>
                  <a:gd name="T1" fmla="*/ 0 h 317"/>
                  <a:gd name="T2" fmla="*/ 0 w 624"/>
                  <a:gd name="T3" fmla="*/ 272 h 317"/>
                  <a:gd name="T4" fmla="*/ 624 w 624"/>
                  <a:gd name="T5" fmla="*/ 272 h 317"/>
                  <a:gd name="T6" fmla="*/ 624 w 624"/>
                  <a:gd name="T7" fmla="*/ 0 h 317"/>
                  <a:gd name="T8" fmla="*/ 0 w 624"/>
                  <a:gd name="T9" fmla="*/ 0 h 3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lnTo>
                      <a:pt x="0" y="272"/>
                    </a:lnTo>
                    <a:cubicBezTo>
                      <a:pt x="104" y="317"/>
                      <a:pt x="432" y="240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ru-RU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9469" name="Freeform 13"/>
              <p:cNvSpPr>
                <a:spLocks/>
              </p:cNvSpPr>
              <p:nvPr/>
            </p:nvSpPr>
            <p:spPr bwMode="ltGray">
              <a:xfrm rot="-5400000">
                <a:off x="1830" y="1747"/>
                <a:ext cx="624" cy="255"/>
              </a:xfrm>
              <a:custGeom>
                <a:avLst/>
                <a:gdLst>
                  <a:gd name="T0" fmla="*/ 0 w 624"/>
                  <a:gd name="T1" fmla="*/ 53 h 370"/>
                  <a:gd name="T2" fmla="*/ 0 w 624"/>
                  <a:gd name="T3" fmla="*/ 325 h 370"/>
                  <a:gd name="T4" fmla="*/ 624 w 624"/>
                  <a:gd name="T5" fmla="*/ 325 h 370"/>
                  <a:gd name="T6" fmla="*/ 624 w 624"/>
                  <a:gd name="T7" fmla="*/ 53 h 370"/>
                  <a:gd name="T8" fmla="*/ 384 w 624"/>
                  <a:gd name="T9" fmla="*/ 8 h 370"/>
                  <a:gd name="T10" fmla="*/ 0 w 624"/>
                  <a:gd name="T11" fmla="*/ 53 h 3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24" h="370">
                    <a:moveTo>
                      <a:pt x="0" y="53"/>
                    </a:moveTo>
                    <a:lnTo>
                      <a:pt x="0" y="325"/>
                    </a:lnTo>
                    <a:cubicBezTo>
                      <a:pt x="104" y="370"/>
                      <a:pt x="520" y="370"/>
                      <a:pt x="624" y="325"/>
                    </a:cubicBezTo>
                    <a:lnTo>
                      <a:pt x="624" y="53"/>
                    </a:lnTo>
                    <a:cubicBezTo>
                      <a:pt x="584" y="0"/>
                      <a:pt x="488" y="8"/>
                      <a:pt x="384" y="8"/>
                    </a:cubicBezTo>
                    <a:cubicBezTo>
                      <a:pt x="280" y="8"/>
                      <a:pt x="80" y="44"/>
                      <a:pt x="0" y="53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2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ru-RU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9470" name="Freeform 14"/>
              <p:cNvSpPr>
                <a:spLocks/>
              </p:cNvSpPr>
              <p:nvPr/>
            </p:nvSpPr>
            <p:spPr bwMode="ltGray">
              <a:xfrm rot="-5400000">
                <a:off x="2551" y="1728"/>
                <a:ext cx="624" cy="294"/>
              </a:xfrm>
              <a:custGeom>
                <a:avLst/>
                <a:gdLst>
                  <a:gd name="T0" fmla="*/ 0 w 624"/>
                  <a:gd name="T1" fmla="*/ 0 h 317"/>
                  <a:gd name="T2" fmla="*/ 0 w 624"/>
                  <a:gd name="T3" fmla="*/ 272 h 317"/>
                  <a:gd name="T4" fmla="*/ 624 w 624"/>
                  <a:gd name="T5" fmla="*/ 272 h 317"/>
                  <a:gd name="T6" fmla="*/ 624 w 624"/>
                  <a:gd name="T7" fmla="*/ 0 h 317"/>
                  <a:gd name="T8" fmla="*/ 0 w 624"/>
                  <a:gd name="T9" fmla="*/ 0 h 3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lnTo>
                      <a:pt x="0" y="272"/>
                    </a:lnTo>
                    <a:cubicBezTo>
                      <a:pt x="104" y="317"/>
                      <a:pt x="520" y="317"/>
                      <a:pt x="624" y="272"/>
                    </a:cubicBezTo>
                    <a:lnTo>
                      <a:pt x="624" y="0"/>
                    </a:lnTo>
                    <a:cubicBezTo>
                      <a:pt x="240" y="42"/>
                      <a:pt x="130" y="0"/>
                      <a:pt x="0" y="0"/>
                    </a:cubicBez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ru-RU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9471" name="Freeform 15"/>
              <p:cNvSpPr>
                <a:spLocks/>
              </p:cNvSpPr>
              <p:nvPr/>
            </p:nvSpPr>
            <p:spPr bwMode="ltGray">
              <a:xfrm rot="-5400000">
                <a:off x="2330" y="1694"/>
                <a:ext cx="624" cy="361"/>
              </a:xfrm>
              <a:custGeom>
                <a:avLst/>
                <a:gdLst>
                  <a:gd name="T0" fmla="*/ 0 w 624"/>
                  <a:gd name="T1" fmla="*/ 0 h 272"/>
                  <a:gd name="T2" fmla="*/ 0 w 624"/>
                  <a:gd name="T3" fmla="*/ 272 h 272"/>
                  <a:gd name="T4" fmla="*/ 240 w 624"/>
                  <a:gd name="T5" fmla="*/ 240 h 272"/>
                  <a:gd name="T6" fmla="*/ 624 w 624"/>
                  <a:gd name="T7" fmla="*/ 272 h 272"/>
                  <a:gd name="T8" fmla="*/ 624 w 624"/>
                  <a:gd name="T9" fmla="*/ 0 h 272"/>
                  <a:gd name="T10" fmla="*/ 0 w 624"/>
                  <a:gd name="T11" fmla="*/ 0 h 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24" h="272">
                    <a:moveTo>
                      <a:pt x="0" y="0"/>
                    </a:moveTo>
                    <a:cubicBezTo>
                      <a:pt x="0" y="0"/>
                      <a:pt x="0" y="272"/>
                      <a:pt x="0" y="272"/>
                    </a:cubicBezTo>
                    <a:cubicBezTo>
                      <a:pt x="96" y="240"/>
                      <a:pt x="136" y="240"/>
                      <a:pt x="240" y="240"/>
                    </a:cubicBezTo>
                    <a:cubicBezTo>
                      <a:pt x="344" y="240"/>
                      <a:pt x="528" y="272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ru-RU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9472" name="Freeform 16"/>
              <p:cNvSpPr>
                <a:spLocks/>
              </p:cNvSpPr>
              <p:nvPr/>
            </p:nvSpPr>
            <p:spPr bwMode="ltGray">
              <a:xfrm rot="-5400000">
                <a:off x="2043" y="1721"/>
                <a:ext cx="632" cy="316"/>
              </a:xfrm>
              <a:custGeom>
                <a:avLst/>
                <a:gdLst>
                  <a:gd name="T0" fmla="*/ 8 w 632"/>
                  <a:gd name="T1" fmla="*/ 45 h 362"/>
                  <a:gd name="T2" fmla="*/ 8 w 632"/>
                  <a:gd name="T3" fmla="*/ 317 h 362"/>
                  <a:gd name="T4" fmla="*/ 248 w 632"/>
                  <a:gd name="T5" fmla="*/ 317 h 362"/>
                  <a:gd name="T6" fmla="*/ 632 w 632"/>
                  <a:gd name="T7" fmla="*/ 317 h 362"/>
                  <a:gd name="T8" fmla="*/ 632 w 632"/>
                  <a:gd name="T9" fmla="*/ 45 h 362"/>
                  <a:gd name="T10" fmla="*/ 104 w 632"/>
                  <a:gd name="T11" fmla="*/ 45 h 362"/>
                  <a:gd name="T12" fmla="*/ 8 w 632"/>
                  <a:gd name="T13" fmla="*/ 45 h 3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32" h="362">
                    <a:moveTo>
                      <a:pt x="8" y="45"/>
                    </a:moveTo>
                    <a:lnTo>
                      <a:pt x="8" y="317"/>
                    </a:lnTo>
                    <a:cubicBezTo>
                      <a:pt x="48" y="362"/>
                      <a:pt x="144" y="317"/>
                      <a:pt x="248" y="317"/>
                    </a:cubicBezTo>
                    <a:cubicBezTo>
                      <a:pt x="352" y="317"/>
                      <a:pt x="568" y="362"/>
                      <a:pt x="632" y="317"/>
                    </a:cubicBezTo>
                    <a:lnTo>
                      <a:pt x="632" y="45"/>
                    </a:lnTo>
                    <a:cubicBezTo>
                      <a:pt x="544" y="0"/>
                      <a:pt x="208" y="45"/>
                      <a:pt x="104" y="45"/>
                    </a:cubicBezTo>
                    <a:cubicBezTo>
                      <a:pt x="0" y="45"/>
                      <a:pt x="28" y="45"/>
                      <a:pt x="8" y="45"/>
                    </a:cubicBezTo>
                    <a:close/>
                  </a:path>
                </a:pathLst>
              </a:cu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ru-RU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9473" name="Freeform 17"/>
              <p:cNvSpPr>
                <a:spLocks/>
              </p:cNvSpPr>
              <p:nvPr/>
            </p:nvSpPr>
            <p:spPr bwMode="ltGray">
              <a:xfrm rot="-5400000">
                <a:off x="4077" y="1669"/>
                <a:ext cx="624" cy="421"/>
              </a:xfrm>
              <a:custGeom>
                <a:avLst/>
                <a:gdLst>
                  <a:gd name="T0" fmla="*/ 0 w 624"/>
                  <a:gd name="T1" fmla="*/ 0 h 317"/>
                  <a:gd name="T2" fmla="*/ 0 w 624"/>
                  <a:gd name="T3" fmla="*/ 272 h 317"/>
                  <a:gd name="T4" fmla="*/ 624 w 624"/>
                  <a:gd name="T5" fmla="*/ 272 h 317"/>
                  <a:gd name="T6" fmla="*/ 624 w 624"/>
                  <a:gd name="T7" fmla="*/ 0 h 317"/>
                  <a:gd name="T8" fmla="*/ 0 w 624"/>
                  <a:gd name="T9" fmla="*/ 0 h 3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cubicBezTo>
                      <a:pt x="0" y="0"/>
                      <a:pt x="0" y="272"/>
                      <a:pt x="0" y="272"/>
                    </a:cubicBezTo>
                    <a:cubicBezTo>
                      <a:pt x="432" y="224"/>
                      <a:pt x="520" y="317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ru-RU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9474" name="Freeform 18"/>
              <p:cNvSpPr>
                <a:spLocks/>
              </p:cNvSpPr>
              <p:nvPr/>
            </p:nvSpPr>
            <p:spPr bwMode="ltGray">
              <a:xfrm rot="-5400000">
                <a:off x="3736" y="1669"/>
                <a:ext cx="624" cy="422"/>
              </a:xfrm>
              <a:custGeom>
                <a:avLst/>
                <a:gdLst>
                  <a:gd name="T0" fmla="*/ 0 w 624"/>
                  <a:gd name="T1" fmla="*/ 0 h 317"/>
                  <a:gd name="T2" fmla="*/ 0 w 624"/>
                  <a:gd name="T3" fmla="*/ 272 h 317"/>
                  <a:gd name="T4" fmla="*/ 624 w 624"/>
                  <a:gd name="T5" fmla="*/ 272 h 317"/>
                  <a:gd name="T6" fmla="*/ 624 w 624"/>
                  <a:gd name="T7" fmla="*/ 0 h 317"/>
                  <a:gd name="T8" fmla="*/ 0 w 624"/>
                  <a:gd name="T9" fmla="*/ 0 h 3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lnTo>
                      <a:pt x="0" y="272"/>
                    </a:lnTo>
                    <a:cubicBezTo>
                      <a:pt x="104" y="317"/>
                      <a:pt x="432" y="240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ru-RU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9475" name="Freeform 19"/>
              <p:cNvSpPr>
                <a:spLocks/>
              </p:cNvSpPr>
              <p:nvPr/>
            </p:nvSpPr>
            <p:spPr bwMode="ltGray">
              <a:xfrm rot="-5400000">
                <a:off x="4584" y="1747"/>
                <a:ext cx="624" cy="255"/>
              </a:xfrm>
              <a:custGeom>
                <a:avLst/>
                <a:gdLst>
                  <a:gd name="T0" fmla="*/ 0 w 624"/>
                  <a:gd name="T1" fmla="*/ 53 h 370"/>
                  <a:gd name="T2" fmla="*/ 0 w 624"/>
                  <a:gd name="T3" fmla="*/ 325 h 370"/>
                  <a:gd name="T4" fmla="*/ 624 w 624"/>
                  <a:gd name="T5" fmla="*/ 325 h 370"/>
                  <a:gd name="T6" fmla="*/ 624 w 624"/>
                  <a:gd name="T7" fmla="*/ 53 h 370"/>
                  <a:gd name="T8" fmla="*/ 384 w 624"/>
                  <a:gd name="T9" fmla="*/ 8 h 370"/>
                  <a:gd name="T10" fmla="*/ 0 w 624"/>
                  <a:gd name="T11" fmla="*/ 53 h 3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24" h="370">
                    <a:moveTo>
                      <a:pt x="0" y="53"/>
                    </a:moveTo>
                    <a:lnTo>
                      <a:pt x="0" y="325"/>
                    </a:lnTo>
                    <a:cubicBezTo>
                      <a:pt x="104" y="370"/>
                      <a:pt x="520" y="370"/>
                      <a:pt x="624" y="325"/>
                    </a:cubicBezTo>
                    <a:lnTo>
                      <a:pt x="624" y="53"/>
                    </a:lnTo>
                    <a:cubicBezTo>
                      <a:pt x="584" y="0"/>
                      <a:pt x="488" y="8"/>
                      <a:pt x="384" y="8"/>
                    </a:cubicBezTo>
                    <a:cubicBezTo>
                      <a:pt x="280" y="8"/>
                      <a:pt x="80" y="44"/>
                      <a:pt x="0" y="53"/>
                    </a:cubicBez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2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ru-RU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9476" name="Freeform 20"/>
              <p:cNvSpPr>
                <a:spLocks/>
              </p:cNvSpPr>
              <p:nvPr/>
            </p:nvSpPr>
            <p:spPr bwMode="ltGray">
              <a:xfrm>
                <a:off x="5469" y="1562"/>
                <a:ext cx="291" cy="625"/>
              </a:xfrm>
              <a:custGeom>
                <a:avLst/>
                <a:gdLst>
                  <a:gd name="T0" fmla="*/ 0 w 291"/>
                  <a:gd name="T1" fmla="*/ 624 h 625"/>
                  <a:gd name="T2" fmla="*/ 291 w 291"/>
                  <a:gd name="T3" fmla="*/ 625 h 625"/>
                  <a:gd name="T4" fmla="*/ 291 w 291"/>
                  <a:gd name="T5" fmla="*/ 6 h 625"/>
                  <a:gd name="T6" fmla="*/ 0 w 291"/>
                  <a:gd name="T7" fmla="*/ 0 h 625"/>
                  <a:gd name="T8" fmla="*/ 0 w 291"/>
                  <a:gd name="T9" fmla="*/ 624 h 6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1" h="625">
                    <a:moveTo>
                      <a:pt x="0" y="624"/>
                    </a:moveTo>
                    <a:lnTo>
                      <a:pt x="291" y="625"/>
                    </a:lnTo>
                    <a:lnTo>
                      <a:pt x="291" y="6"/>
                    </a:lnTo>
                    <a:lnTo>
                      <a:pt x="0" y="0"/>
                    </a:lnTo>
                    <a:cubicBezTo>
                      <a:pt x="39" y="384"/>
                      <a:pt x="0" y="494"/>
                      <a:pt x="0" y="624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ru-RU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9477" name="Freeform 21"/>
              <p:cNvSpPr>
                <a:spLocks/>
              </p:cNvSpPr>
              <p:nvPr/>
            </p:nvSpPr>
            <p:spPr bwMode="ltGray">
              <a:xfrm rot="-5400000">
                <a:off x="5084" y="1694"/>
                <a:ext cx="624" cy="361"/>
              </a:xfrm>
              <a:custGeom>
                <a:avLst/>
                <a:gdLst>
                  <a:gd name="T0" fmla="*/ 0 w 624"/>
                  <a:gd name="T1" fmla="*/ 0 h 272"/>
                  <a:gd name="T2" fmla="*/ 0 w 624"/>
                  <a:gd name="T3" fmla="*/ 272 h 272"/>
                  <a:gd name="T4" fmla="*/ 240 w 624"/>
                  <a:gd name="T5" fmla="*/ 240 h 272"/>
                  <a:gd name="T6" fmla="*/ 624 w 624"/>
                  <a:gd name="T7" fmla="*/ 272 h 272"/>
                  <a:gd name="T8" fmla="*/ 624 w 624"/>
                  <a:gd name="T9" fmla="*/ 0 h 272"/>
                  <a:gd name="T10" fmla="*/ 0 w 624"/>
                  <a:gd name="T11" fmla="*/ 0 h 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24" h="272">
                    <a:moveTo>
                      <a:pt x="0" y="0"/>
                    </a:moveTo>
                    <a:cubicBezTo>
                      <a:pt x="0" y="0"/>
                      <a:pt x="0" y="272"/>
                      <a:pt x="0" y="272"/>
                    </a:cubicBezTo>
                    <a:cubicBezTo>
                      <a:pt x="96" y="240"/>
                      <a:pt x="136" y="240"/>
                      <a:pt x="240" y="240"/>
                    </a:cubicBezTo>
                    <a:cubicBezTo>
                      <a:pt x="344" y="240"/>
                      <a:pt x="528" y="272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ru-RU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9478" name="Freeform 22"/>
              <p:cNvSpPr>
                <a:spLocks/>
              </p:cNvSpPr>
              <p:nvPr/>
            </p:nvSpPr>
            <p:spPr bwMode="ltGray">
              <a:xfrm rot="-5400000">
                <a:off x="4797" y="1721"/>
                <a:ext cx="632" cy="316"/>
              </a:xfrm>
              <a:custGeom>
                <a:avLst/>
                <a:gdLst>
                  <a:gd name="T0" fmla="*/ 8 w 632"/>
                  <a:gd name="T1" fmla="*/ 45 h 362"/>
                  <a:gd name="T2" fmla="*/ 8 w 632"/>
                  <a:gd name="T3" fmla="*/ 317 h 362"/>
                  <a:gd name="T4" fmla="*/ 248 w 632"/>
                  <a:gd name="T5" fmla="*/ 317 h 362"/>
                  <a:gd name="T6" fmla="*/ 632 w 632"/>
                  <a:gd name="T7" fmla="*/ 317 h 362"/>
                  <a:gd name="T8" fmla="*/ 632 w 632"/>
                  <a:gd name="T9" fmla="*/ 45 h 362"/>
                  <a:gd name="T10" fmla="*/ 104 w 632"/>
                  <a:gd name="T11" fmla="*/ 45 h 362"/>
                  <a:gd name="T12" fmla="*/ 8 w 632"/>
                  <a:gd name="T13" fmla="*/ 45 h 3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32" h="362">
                    <a:moveTo>
                      <a:pt x="8" y="45"/>
                    </a:moveTo>
                    <a:lnTo>
                      <a:pt x="8" y="317"/>
                    </a:lnTo>
                    <a:cubicBezTo>
                      <a:pt x="48" y="362"/>
                      <a:pt x="144" y="317"/>
                      <a:pt x="248" y="317"/>
                    </a:cubicBezTo>
                    <a:cubicBezTo>
                      <a:pt x="352" y="317"/>
                      <a:pt x="568" y="362"/>
                      <a:pt x="632" y="317"/>
                    </a:cubicBezTo>
                    <a:lnTo>
                      <a:pt x="632" y="45"/>
                    </a:lnTo>
                    <a:cubicBezTo>
                      <a:pt x="544" y="0"/>
                      <a:pt x="208" y="45"/>
                      <a:pt x="104" y="45"/>
                    </a:cubicBezTo>
                    <a:cubicBezTo>
                      <a:pt x="0" y="45"/>
                      <a:pt x="28" y="45"/>
                      <a:pt x="8" y="45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ru-RU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sp>
          <p:nvSpPr>
            <p:cNvPr id="19479" name="Freeform 23"/>
            <p:cNvSpPr>
              <a:spLocks/>
            </p:cNvSpPr>
            <p:nvPr/>
          </p:nvSpPr>
          <p:spPr bwMode="ltGray">
            <a:xfrm rot="16200000" flipH="1">
              <a:off x="-1954" y="1951"/>
              <a:ext cx="4320" cy="412"/>
            </a:xfrm>
            <a:custGeom>
              <a:avLst/>
              <a:gdLst>
                <a:gd name="T0" fmla="*/ 0 w 5762"/>
                <a:gd name="T1" fmla="*/ 196 h 385"/>
                <a:gd name="T2" fmla="*/ 5762 w 5762"/>
                <a:gd name="T3" fmla="*/ 188 h 385"/>
                <a:gd name="T4" fmla="*/ 5762 w 5762"/>
                <a:gd name="T5" fmla="*/ 4 h 385"/>
                <a:gd name="T6" fmla="*/ 0 w 5762"/>
                <a:gd name="T7" fmla="*/ 0 h 385"/>
                <a:gd name="T8" fmla="*/ 0 w 5762"/>
                <a:gd name="T9" fmla="*/ 196 h 3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762" h="385">
                  <a:moveTo>
                    <a:pt x="0" y="196"/>
                  </a:moveTo>
                  <a:cubicBezTo>
                    <a:pt x="1667" y="385"/>
                    <a:pt x="2275" y="93"/>
                    <a:pt x="5762" y="188"/>
                  </a:cubicBezTo>
                  <a:lnTo>
                    <a:pt x="5762" y="4"/>
                  </a:lnTo>
                  <a:lnTo>
                    <a:pt x="0" y="0"/>
                  </a:lnTo>
                  <a:lnTo>
                    <a:pt x="0" y="1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rgbClr val="767676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9480" name="Freeform 24"/>
            <p:cNvSpPr>
              <a:spLocks/>
            </p:cNvSpPr>
            <p:nvPr/>
          </p:nvSpPr>
          <p:spPr bwMode="ltGray">
            <a:xfrm rot="16200000" flipH="1">
              <a:off x="-1584" y="2062"/>
              <a:ext cx="4319" cy="189"/>
            </a:xfrm>
            <a:custGeom>
              <a:avLst/>
              <a:gdLst>
                <a:gd name="T0" fmla="*/ 0 w 5761"/>
                <a:gd name="T1" fmla="*/ 28 h 189"/>
                <a:gd name="T2" fmla="*/ 5761 w 5761"/>
                <a:gd name="T3" fmla="*/ 0 h 189"/>
                <a:gd name="T4" fmla="*/ 5761 w 5761"/>
                <a:gd name="T5" fmla="*/ 189 h 189"/>
                <a:gd name="T6" fmla="*/ 1 w 5761"/>
                <a:gd name="T7" fmla="*/ 189 h 189"/>
                <a:gd name="T8" fmla="*/ 0 w 5761"/>
                <a:gd name="T9" fmla="*/ 28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761" h="189">
                  <a:moveTo>
                    <a:pt x="0" y="28"/>
                  </a:moveTo>
                  <a:cubicBezTo>
                    <a:pt x="961" y="0"/>
                    <a:pt x="4971" y="161"/>
                    <a:pt x="5761" y="0"/>
                  </a:cubicBezTo>
                  <a:lnTo>
                    <a:pt x="5761" y="189"/>
                  </a:lnTo>
                  <a:lnTo>
                    <a:pt x="1" y="189"/>
                  </a:lnTo>
                  <a:lnTo>
                    <a:pt x="0" y="28"/>
                  </a:lnTo>
                  <a:close/>
                </a:path>
              </a:pathLst>
            </a:custGeom>
            <a:gradFill rotWithShape="0">
              <a:gsLst>
                <a:gs pos="0">
                  <a:srgbClr val="767676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19481" name="Rectangle 25"/>
          <p:cNvSpPr>
            <a:spLocks noGrp="1" noChangeArrowheads="1"/>
          </p:cNvSpPr>
          <p:nvPr>
            <p:ph type="title"/>
          </p:nvPr>
        </p:nvSpPr>
        <p:spPr bwMode="auto">
          <a:xfrm>
            <a:off x="1173163" y="4572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Щелчок правит образец заголовка</a:t>
            </a:r>
          </a:p>
        </p:txBody>
      </p:sp>
      <p:sp>
        <p:nvSpPr>
          <p:cNvPr id="19482" name="Rectangle 26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73163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Щелчок правит 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9483" name="Rectangle 2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173163" y="6265863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50000"/>
              </a:spcBef>
              <a:defRPr sz="1400">
                <a:latin typeface="+mn-lt"/>
              </a:defRPr>
            </a:lvl1pPr>
          </a:lstStyle>
          <a:p>
            <a:pPr eaLnBrk="0" fontAlgn="base" hangingPunct="0">
              <a:spcAft>
                <a:spcPct val="0"/>
              </a:spcAft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9484" name="Rectangle 2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81400" y="624840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50000"/>
              </a:spcBef>
              <a:defRPr sz="1400">
                <a:latin typeface="+mn-lt"/>
              </a:defRPr>
            </a:lvl1pPr>
          </a:lstStyle>
          <a:p>
            <a:pPr eaLnBrk="0" fontAlgn="base" hangingPunct="0">
              <a:spcAft>
                <a:spcPct val="0"/>
              </a:spcAft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9485" name="Rectangle 2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sz="1400">
                <a:latin typeface="+mn-lt"/>
              </a:defRPr>
            </a:lvl1pPr>
          </a:lstStyle>
          <a:p>
            <a:pPr eaLnBrk="0" fontAlgn="base" hangingPunct="0">
              <a:spcAft>
                <a:spcPct val="0"/>
              </a:spcAft>
            </a:pPr>
            <a:fld id="{5E70F58B-FC28-4C53-AE94-8E15DBAC534A}" type="slidenum">
              <a:rPr lang="ru-RU">
                <a:solidFill>
                  <a:srgbClr val="000000"/>
                </a:solidFill>
              </a:rPr>
              <a:pPr eaLnBrk="0" fontAlgn="base" hangingPunct="0">
                <a:spcAft>
                  <a:spcPct val="0"/>
                </a:spcAft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13415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Monotype Sorts" pitchFamily="2" charset="2"/>
        <a:buChar char="n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>
            <a:lum bright="-18000" contras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2090738"/>
            <a:ext cx="6172200" cy="3771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2771" name="Text Box 3"/>
          <p:cNvSpPr txBox="1">
            <a:spLocks noChangeArrowheads="1"/>
          </p:cNvSpPr>
          <p:nvPr/>
        </p:nvSpPr>
        <p:spPr bwMode="auto">
          <a:xfrm>
            <a:off x="1203325" y="727075"/>
            <a:ext cx="75453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b="1">
                <a:solidFill>
                  <a:srgbClr val="000099"/>
                </a:solidFill>
                <a:latin typeface="Times New Roman" pitchFamily="18" charset="0"/>
              </a:rPr>
              <a:t>Хромосомная локализация генов иммуноглобулинов</a:t>
            </a:r>
          </a:p>
        </p:txBody>
      </p:sp>
    </p:spTree>
    <p:extLst>
      <p:ext uri="{BB962C8B-B14F-4D97-AF65-F5344CB8AC3E}">
        <p14:creationId xmlns:p14="http://schemas.microsoft.com/office/powerpoint/2010/main" val="3351806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>
            <a:lum bright="-12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992188"/>
            <a:ext cx="8153400" cy="5111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6867" name="Text Box 3"/>
          <p:cNvSpPr txBox="1">
            <a:spLocks noChangeArrowheads="1"/>
          </p:cNvSpPr>
          <p:nvPr/>
        </p:nvSpPr>
        <p:spPr bwMode="auto">
          <a:xfrm>
            <a:off x="1508125" y="346075"/>
            <a:ext cx="52847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b="1">
                <a:solidFill>
                  <a:srgbClr val="000099"/>
                </a:solidFill>
                <a:latin typeface="Times New Roman" pitchFamily="18" charset="0"/>
              </a:rPr>
              <a:t>Механизмы рекомбинации генов ИГ</a:t>
            </a:r>
          </a:p>
        </p:txBody>
      </p:sp>
    </p:spTree>
    <p:extLst>
      <p:ext uri="{BB962C8B-B14F-4D97-AF65-F5344CB8AC3E}">
        <p14:creationId xmlns:p14="http://schemas.microsoft.com/office/powerpoint/2010/main" val="1217432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6322" name="Object 2"/>
          <p:cNvGraphicFramePr>
            <a:graphicFrameLocks noChangeAspect="1"/>
          </p:cNvGraphicFramePr>
          <p:nvPr/>
        </p:nvGraphicFramePr>
        <p:xfrm>
          <a:off x="2236788" y="304800"/>
          <a:ext cx="5908675" cy="6172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5" name="Image" r:id="rId3" imgW="6271804" imgH="6553768" progId="Photoshop.Image.6">
                  <p:embed/>
                </p:oleObj>
              </mc:Choice>
              <mc:Fallback>
                <p:oleObj name="Image" r:id="rId3" imgW="6271804" imgH="6553768" progId="Photoshop.Image.6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lum bright="-12000" contrast="24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36788" y="304800"/>
                        <a:ext cx="5908675" cy="6172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15696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>
            <a:lum bright="-30000" contrast="7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1825" y="533400"/>
            <a:ext cx="5832475" cy="632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8915" name="Text Box 3"/>
          <p:cNvSpPr txBox="1">
            <a:spLocks noChangeArrowheads="1"/>
          </p:cNvSpPr>
          <p:nvPr/>
        </p:nvSpPr>
        <p:spPr bwMode="auto">
          <a:xfrm>
            <a:off x="1812925" y="41275"/>
            <a:ext cx="50450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b="1">
                <a:solidFill>
                  <a:srgbClr val="000099"/>
                </a:solidFill>
                <a:latin typeface="Times New Roman" pitchFamily="18" charset="0"/>
              </a:rPr>
              <a:t>Механизм аллельного исключения</a:t>
            </a:r>
          </a:p>
        </p:txBody>
      </p:sp>
    </p:spTree>
    <p:extLst>
      <p:ext uri="{BB962C8B-B14F-4D97-AF65-F5344CB8AC3E}">
        <p14:creationId xmlns:p14="http://schemas.microsoft.com/office/powerpoint/2010/main" val="576653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1026"/>
          <p:cNvPicPr>
            <a:picLocks noChangeAspect="1" noChangeArrowheads="1"/>
          </p:cNvPicPr>
          <p:nvPr/>
        </p:nvPicPr>
        <p:blipFill>
          <a:blip r:embed="rId2">
            <a:lum bright="-18000" contrast="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146175"/>
            <a:ext cx="7543800" cy="5021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9940" name="Text Box 1028"/>
          <p:cNvSpPr txBox="1">
            <a:spLocks noChangeArrowheads="1"/>
          </p:cNvSpPr>
          <p:nvPr/>
        </p:nvSpPr>
        <p:spPr bwMode="auto">
          <a:xfrm>
            <a:off x="1660525" y="269875"/>
            <a:ext cx="4706938" cy="466725"/>
          </a:xfrm>
          <a:prstGeom prst="rect">
            <a:avLst/>
          </a:prstGeom>
          <a:noFill/>
          <a:ln w="9525">
            <a:solidFill>
              <a:srgbClr val="000099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b="1">
                <a:solidFill>
                  <a:srgbClr val="000099"/>
                </a:solidFill>
                <a:latin typeface="Times New Roman" pitchFamily="18" charset="0"/>
              </a:rPr>
              <a:t>Mодель аллельного исключения</a:t>
            </a:r>
          </a:p>
        </p:txBody>
      </p:sp>
    </p:spTree>
    <p:extLst>
      <p:ext uri="{BB962C8B-B14F-4D97-AF65-F5344CB8AC3E}">
        <p14:creationId xmlns:p14="http://schemas.microsoft.com/office/powerpoint/2010/main" val="1182028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ext Box 2"/>
          <p:cNvSpPr txBox="1">
            <a:spLocks noChangeArrowheads="1"/>
          </p:cNvSpPr>
          <p:nvPr/>
        </p:nvSpPr>
        <p:spPr bwMode="auto">
          <a:xfrm>
            <a:off x="1219200" y="165100"/>
            <a:ext cx="7543800" cy="7394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b="1">
                <a:solidFill>
                  <a:srgbClr val="000099"/>
                </a:solidFill>
                <a:latin typeface="Times New Roman" pitchFamily="18" charset="0"/>
              </a:rPr>
              <a:t>Механизмы генерации разнообразия ИГ</a:t>
            </a:r>
            <a:endParaRPr lang="en-US" sz="2400" b="1">
              <a:solidFill>
                <a:srgbClr val="000099"/>
              </a:solidFill>
              <a:latin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2400" b="1">
              <a:solidFill>
                <a:srgbClr val="000099"/>
              </a:solidFill>
              <a:latin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b="1">
                <a:solidFill>
                  <a:srgbClr val="000099"/>
                </a:solidFill>
                <a:latin typeface="Times New Roman" pitchFamily="18" charset="0"/>
              </a:rPr>
              <a:t>1. Множественность гаметных генных сегментов для кодирования </a:t>
            </a:r>
            <a:r>
              <a:rPr lang="en-US" sz="2400" b="1">
                <a:solidFill>
                  <a:srgbClr val="000099"/>
                </a:solidFill>
                <a:latin typeface="Times New Roman" pitchFamily="18" charset="0"/>
              </a:rPr>
              <a:t>V</a:t>
            </a:r>
            <a:r>
              <a:rPr lang="ru-RU" sz="2400" b="1">
                <a:solidFill>
                  <a:srgbClr val="000099"/>
                </a:solidFill>
                <a:latin typeface="Times New Roman" pitchFamily="18" charset="0"/>
              </a:rPr>
              <a:t>-доменов ИГ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b="1">
                <a:solidFill>
                  <a:srgbClr val="000099"/>
                </a:solidFill>
                <a:latin typeface="Times New Roman" pitchFamily="18" charset="0"/>
              </a:rPr>
              <a:t>(</a:t>
            </a:r>
            <a:r>
              <a:rPr lang="en-US" sz="2400" b="1">
                <a:solidFill>
                  <a:srgbClr val="000099"/>
                </a:solidFill>
                <a:latin typeface="Times New Roman" pitchFamily="18" charset="0"/>
              </a:rPr>
              <a:t>Vk-200,J-4</a:t>
            </a:r>
            <a:r>
              <a:rPr lang="ru-RU" sz="2400" b="1">
                <a:solidFill>
                  <a:srgbClr val="000099"/>
                </a:solidFill>
                <a:latin typeface="Times New Roman" pitchFamily="18" charset="0"/>
              </a:rPr>
              <a:t>, </a:t>
            </a:r>
            <a:r>
              <a:rPr lang="en-US" sz="2400" b="1">
                <a:solidFill>
                  <a:srgbClr val="000099"/>
                </a:solidFill>
                <a:latin typeface="Times New Roman" pitchFamily="18" charset="0"/>
              </a:rPr>
              <a:t>Vh-500,D-10,J –4</a:t>
            </a:r>
            <a:r>
              <a:rPr lang="ru-RU" sz="2400" b="1">
                <a:solidFill>
                  <a:srgbClr val="000099"/>
                </a:solidFill>
                <a:latin typeface="Times New Roman" pitchFamily="18" charset="0"/>
              </a:rPr>
              <a:t>). </a:t>
            </a:r>
            <a:endParaRPr lang="en-US" sz="2400" b="1">
              <a:solidFill>
                <a:srgbClr val="000099"/>
              </a:solidFill>
              <a:latin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2400" b="1">
              <a:solidFill>
                <a:srgbClr val="000099"/>
              </a:solidFill>
              <a:latin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b="1">
                <a:solidFill>
                  <a:srgbClr val="000099"/>
                </a:solidFill>
                <a:latin typeface="Times New Roman" pitchFamily="18" charset="0"/>
              </a:rPr>
              <a:t>2. Рекомбинация генных сегментов для образования зрелого </a:t>
            </a:r>
            <a:r>
              <a:rPr lang="en-US" sz="2400" b="1">
                <a:solidFill>
                  <a:srgbClr val="000099"/>
                </a:solidFill>
                <a:latin typeface="Times New Roman" pitchFamily="18" charset="0"/>
              </a:rPr>
              <a:t>VDJ</a:t>
            </a:r>
            <a:r>
              <a:rPr lang="ru-RU" sz="2400" b="1">
                <a:solidFill>
                  <a:srgbClr val="000099"/>
                </a:solidFill>
                <a:latin typeface="Times New Roman" pitchFamily="18" charset="0"/>
              </a:rPr>
              <a:t> при тканеспецифической дифференцировке В-лимфоцитов. </a:t>
            </a:r>
            <a:endParaRPr lang="en-US" sz="2400" b="1">
              <a:solidFill>
                <a:srgbClr val="000099"/>
              </a:solidFill>
              <a:latin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2400" b="1">
              <a:solidFill>
                <a:srgbClr val="000099"/>
              </a:solidFill>
              <a:latin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b="1">
                <a:solidFill>
                  <a:srgbClr val="000099"/>
                </a:solidFill>
                <a:latin typeface="Times New Roman" pitchFamily="18" charset="0"/>
              </a:rPr>
              <a:t>Число случ. сочетаний для  </a:t>
            </a:r>
            <a:r>
              <a:rPr lang="en-US" sz="2400" b="1">
                <a:solidFill>
                  <a:srgbClr val="000099"/>
                </a:solidFill>
                <a:latin typeface="Times New Roman" pitchFamily="18" charset="0"/>
              </a:rPr>
              <a:t>Vl</a:t>
            </a:r>
            <a:r>
              <a:rPr lang="ru-RU" sz="2400" b="1">
                <a:solidFill>
                  <a:srgbClr val="000099"/>
                </a:solidFill>
                <a:latin typeface="Times New Roman" pitchFamily="18" charset="0"/>
              </a:rPr>
              <a:t>– 200х4=800</a:t>
            </a:r>
            <a:r>
              <a:rPr lang="en-US" sz="2400" b="1">
                <a:solidFill>
                  <a:srgbClr val="000099"/>
                </a:solidFill>
                <a:latin typeface="Times New Roman" pitchFamily="18" charset="0"/>
              </a:rPr>
              <a:t>. </a:t>
            </a:r>
            <a:r>
              <a:rPr lang="ru-RU" sz="2400" b="1">
                <a:solidFill>
                  <a:srgbClr val="000099"/>
                </a:solidFill>
                <a:latin typeface="Times New Roman" pitchFamily="18" charset="0"/>
              </a:rPr>
              <a:t>Для</a:t>
            </a:r>
            <a:r>
              <a:rPr lang="en-US" sz="2400" b="1">
                <a:solidFill>
                  <a:srgbClr val="000099"/>
                </a:solidFill>
                <a:latin typeface="Times New Roman" pitchFamily="18" charset="0"/>
              </a:rPr>
              <a:t>Vh - </a:t>
            </a:r>
            <a:r>
              <a:rPr lang="ru-RU" sz="2400" b="1">
                <a:solidFill>
                  <a:srgbClr val="000099"/>
                </a:solidFill>
                <a:latin typeface="Times New Roman" pitchFamily="18" charset="0"/>
              </a:rPr>
              <a:t> 500х10х4=20000</a:t>
            </a:r>
            <a:endParaRPr lang="en-US" sz="2400" b="1">
              <a:solidFill>
                <a:srgbClr val="000099"/>
              </a:solidFill>
              <a:latin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99"/>
              </a:solidFill>
              <a:latin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b="1">
                <a:solidFill>
                  <a:srgbClr val="000099"/>
                </a:solidFill>
                <a:latin typeface="Times New Roman" pitchFamily="18" charset="0"/>
              </a:rPr>
              <a:t>3. Объединение тяж.  и легких цепей ИГ для формирования эпитопа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b="1">
                <a:solidFill>
                  <a:srgbClr val="000099"/>
                </a:solidFill>
                <a:latin typeface="Times New Roman" pitchFamily="18" charset="0"/>
              </a:rPr>
              <a:t>(20000х800=1,6х10 7)</a:t>
            </a:r>
            <a:endParaRPr lang="en-US" sz="2400" b="1">
              <a:solidFill>
                <a:srgbClr val="000099"/>
              </a:solidFill>
              <a:latin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2400" b="1">
              <a:solidFill>
                <a:srgbClr val="000099"/>
              </a:solidFill>
              <a:latin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b="1">
                <a:solidFill>
                  <a:srgbClr val="000099"/>
                </a:solidFill>
                <a:latin typeface="Times New Roman" pitchFamily="18" charset="0"/>
              </a:rPr>
              <a:t>4. Неточность рекомбинации генных сегментов</a:t>
            </a:r>
            <a:endParaRPr lang="en-US" sz="2400" b="1">
              <a:solidFill>
                <a:srgbClr val="000099"/>
              </a:solidFill>
              <a:latin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2400" b="1">
              <a:solidFill>
                <a:srgbClr val="000099"/>
              </a:solidFill>
              <a:latin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2400" b="1">
              <a:solidFill>
                <a:srgbClr val="000099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6337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ChangeArrowheads="1"/>
          </p:cNvSpPr>
          <p:nvPr/>
        </p:nvSpPr>
        <p:spPr bwMode="auto">
          <a:xfrm>
            <a:off x="1219200" y="228600"/>
            <a:ext cx="7086600" cy="6481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ru-RU" sz="2400" b="1">
                <a:solidFill>
                  <a:srgbClr val="000099"/>
                </a:solidFill>
                <a:latin typeface="Times New Roman" pitchFamily="18" charset="0"/>
              </a:rPr>
              <a:t>5. Вставки добавочных нуклеотидов в сформированный </a:t>
            </a:r>
            <a:r>
              <a:rPr lang="en-US" sz="2400" b="1">
                <a:solidFill>
                  <a:srgbClr val="000099"/>
                </a:solidFill>
                <a:latin typeface="Times New Roman" pitchFamily="18" charset="0"/>
              </a:rPr>
              <a:t>VDJ </a:t>
            </a:r>
            <a:r>
              <a:rPr lang="ru-RU" sz="2400" b="1">
                <a:solidFill>
                  <a:srgbClr val="000099"/>
                </a:solidFill>
                <a:latin typeface="Times New Roman" pitchFamily="18" charset="0"/>
              </a:rPr>
              <a:t>–кластер генных сегментов</a:t>
            </a:r>
            <a:endParaRPr lang="en-US" sz="2400" b="1">
              <a:solidFill>
                <a:srgbClr val="000099"/>
              </a:solidFill>
              <a:latin typeface="Times New Roman" pitchFamily="18" charset="0"/>
            </a:endParaRPr>
          </a:p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endParaRPr lang="ru-RU" sz="2400" b="1">
              <a:solidFill>
                <a:srgbClr val="000099"/>
              </a:solidFill>
              <a:latin typeface="Times New Roman" pitchFamily="18" charset="0"/>
            </a:endParaRPr>
          </a:p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ru-RU" sz="2400" b="1">
                <a:solidFill>
                  <a:srgbClr val="000099"/>
                </a:solidFill>
                <a:latin typeface="Times New Roman" pitchFamily="18" charset="0"/>
              </a:rPr>
              <a:t>6. 3 рамки считывания у </a:t>
            </a:r>
            <a:r>
              <a:rPr lang="en-US" sz="2400" b="1">
                <a:solidFill>
                  <a:srgbClr val="000099"/>
                </a:solidFill>
                <a:latin typeface="Times New Roman" pitchFamily="18" charset="0"/>
              </a:rPr>
              <a:t>D</a:t>
            </a:r>
            <a:r>
              <a:rPr lang="ru-RU" sz="2400" b="1">
                <a:solidFill>
                  <a:srgbClr val="000099"/>
                </a:solidFill>
                <a:latin typeface="Times New Roman" pitchFamily="18" charset="0"/>
              </a:rPr>
              <a:t>-сегмента</a:t>
            </a:r>
            <a:endParaRPr lang="en-US" sz="2400" b="1">
              <a:solidFill>
                <a:srgbClr val="000099"/>
              </a:solidFill>
              <a:latin typeface="Times New Roman" pitchFamily="18" charset="0"/>
            </a:endParaRPr>
          </a:p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endParaRPr lang="ru-RU" sz="2400" b="1">
              <a:solidFill>
                <a:srgbClr val="000099"/>
              </a:solidFill>
              <a:latin typeface="Times New Roman" pitchFamily="18" charset="0"/>
            </a:endParaRPr>
          </a:p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ru-RU" sz="2400" b="1">
                <a:solidFill>
                  <a:srgbClr val="000099"/>
                </a:solidFill>
                <a:latin typeface="Times New Roman" pitchFamily="18" charset="0"/>
              </a:rPr>
              <a:t>7. Аллельное исключение</a:t>
            </a:r>
            <a:endParaRPr lang="en-US" sz="2400" b="1">
              <a:solidFill>
                <a:srgbClr val="000099"/>
              </a:solidFill>
              <a:latin typeface="Times New Roman" pitchFamily="18" charset="0"/>
            </a:endParaRPr>
          </a:p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endParaRPr lang="ru-RU" sz="2400" b="1">
              <a:solidFill>
                <a:srgbClr val="000099"/>
              </a:solidFill>
              <a:latin typeface="Times New Roman" pitchFamily="18" charset="0"/>
            </a:endParaRPr>
          </a:p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ru-RU" sz="2400" b="1">
                <a:solidFill>
                  <a:srgbClr val="000099"/>
                </a:solidFill>
                <a:latin typeface="Times New Roman" pitchFamily="18" charset="0"/>
              </a:rPr>
              <a:t>8. Соматические мутации при класс-переключении</a:t>
            </a:r>
            <a:endParaRPr lang="en-US" sz="2400" b="1">
              <a:solidFill>
                <a:srgbClr val="000099"/>
              </a:solidFill>
              <a:latin typeface="Times New Roman" pitchFamily="18" charset="0"/>
            </a:endParaRPr>
          </a:p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endParaRPr lang="ru-RU" sz="2400" b="1">
              <a:solidFill>
                <a:srgbClr val="000099"/>
              </a:solidFill>
              <a:latin typeface="Times New Roman" pitchFamily="18" charset="0"/>
            </a:endParaRPr>
          </a:p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ru-RU" sz="2400" b="1">
                <a:solidFill>
                  <a:srgbClr val="000099"/>
                </a:solidFill>
                <a:latin typeface="Times New Roman" pitchFamily="18" charset="0"/>
              </a:rPr>
              <a:t>9. Ошибки при сплайсинге мРНК</a:t>
            </a:r>
          </a:p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endParaRPr lang="ru-RU" sz="2400" b="1">
              <a:solidFill>
                <a:srgbClr val="000099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5097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0" name="Picture 2"/>
          <p:cNvPicPr>
            <a:picLocks noChangeAspect="1" noChangeArrowheads="1"/>
          </p:cNvPicPr>
          <p:nvPr/>
        </p:nvPicPr>
        <p:blipFill>
          <a:blip r:embed="rId2">
            <a:lum bright="-6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539750"/>
            <a:ext cx="8305800" cy="6427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4211" name="Picture 3"/>
          <p:cNvPicPr>
            <a:picLocks noChangeAspect="1" noChangeArrowheads="1"/>
          </p:cNvPicPr>
          <p:nvPr/>
        </p:nvPicPr>
        <p:blipFill>
          <a:blip r:embed="rId2">
            <a:lum bright="-6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7" t="11090"/>
          <a:stretch>
            <a:fillRect/>
          </a:stretch>
        </p:blipFill>
        <p:spPr bwMode="auto">
          <a:xfrm>
            <a:off x="914400" y="1143000"/>
            <a:ext cx="82296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81792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492250"/>
            <a:ext cx="7239000" cy="4487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80115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5298" name="Object 2"/>
          <p:cNvGraphicFramePr>
            <a:graphicFrameLocks noChangeAspect="1"/>
          </p:cNvGraphicFramePr>
          <p:nvPr/>
        </p:nvGraphicFramePr>
        <p:xfrm>
          <a:off x="1447800" y="998538"/>
          <a:ext cx="5638800" cy="5486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9" name="Image" r:id="rId3" imgW="3587115" imgH="3491111" progId="Photoshop.Image.6">
                  <p:embed/>
                </p:oleObj>
              </mc:Choice>
              <mc:Fallback>
                <p:oleObj name="Image" r:id="rId3" imgW="3587115" imgH="3491111" progId="Photoshop.Image.6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lum bright="-6000" contrast="12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47800" y="998538"/>
                        <a:ext cx="5638800" cy="5486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262670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>
            <a:lum bright="-12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708025"/>
            <a:ext cx="7924800" cy="5895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3011" name="Text Box 3"/>
          <p:cNvSpPr txBox="1">
            <a:spLocks noChangeArrowheads="1"/>
          </p:cNvSpPr>
          <p:nvPr/>
        </p:nvSpPr>
        <p:spPr bwMode="auto">
          <a:xfrm>
            <a:off x="2133600" y="0"/>
            <a:ext cx="4572000" cy="466725"/>
          </a:xfrm>
          <a:prstGeom prst="rect">
            <a:avLst/>
          </a:prstGeom>
          <a:noFill/>
          <a:ln w="9525">
            <a:solidFill>
              <a:srgbClr val="000099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b="1">
                <a:solidFill>
                  <a:srgbClr val="000099"/>
                </a:solidFill>
                <a:latin typeface="Times New Roman" pitchFamily="18" charset="0"/>
              </a:rPr>
              <a:t>Механизм класс-переключения</a:t>
            </a:r>
          </a:p>
        </p:txBody>
      </p:sp>
    </p:spTree>
    <p:extLst>
      <p:ext uri="{BB962C8B-B14F-4D97-AF65-F5344CB8AC3E}">
        <p14:creationId xmlns:p14="http://schemas.microsoft.com/office/powerpoint/2010/main" val="2820272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>
            <a:lum bright="-6000" contrast="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733550"/>
            <a:ext cx="8077200" cy="4465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3795" name="Text Box 3"/>
          <p:cNvSpPr txBox="1">
            <a:spLocks noChangeArrowheads="1"/>
          </p:cNvSpPr>
          <p:nvPr/>
        </p:nvSpPr>
        <p:spPr bwMode="auto">
          <a:xfrm>
            <a:off x="1584325" y="803275"/>
            <a:ext cx="5183188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b="1">
                <a:solidFill>
                  <a:srgbClr val="000099"/>
                </a:solidFill>
                <a:latin typeface="Times New Roman" pitchFamily="18" charset="0"/>
              </a:rPr>
              <a:t>ГЕНЫ ЛЕГКИХ</a:t>
            </a:r>
            <a:r>
              <a:rPr lang="en-US" sz="2400" b="1">
                <a:solidFill>
                  <a:srgbClr val="000099"/>
                </a:solidFill>
                <a:latin typeface="Times New Roman" pitchFamily="18" charset="0"/>
              </a:rPr>
              <a:t> </a:t>
            </a:r>
            <a:r>
              <a:rPr lang="ru-RU" sz="2400" b="1">
                <a:solidFill>
                  <a:srgbClr val="000099"/>
                </a:solidFill>
                <a:latin typeface="Times New Roman" pitchFamily="18" charset="0"/>
              </a:rPr>
              <a:t>И ТЯЖЕЛЫХ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b="1">
                <a:solidFill>
                  <a:srgbClr val="000099"/>
                </a:solidFill>
                <a:latin typeface="Times New Roman" pitchFamily="18" charset="0"/>
              </a:rPr>
              <a:t> ЦЕПЕЙ ИММУНОГЛОБУЛИНОВ</a:t>
            </a:r>
          </a:p>
        </p:txBody>
      </p:sp>
    </p:spTree>
    <p:extLst>
      <p:ext uri="{BB962C8B-B14F-4D97-AF65-F5344CB8AC3E}">
        <p14:creationId xmlns:p14="http://schemas.microsoft.com/office/powerpoint/2010/main" val="1051085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4" name="Text Box 4"/>
          <p:cNvSpPr txBox="1">
            <a:spLocks noChangeArrowheads="1"/>
          </p:cNvSpPr>
          <p:nvPr/>
        </p:nvSpPr>
        <p:spPr bwMode="auto">
          <a:xfrm>
            <a:off x="1311275" y="131763"/>
            <a:ext cx="7550150" cy="393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3600">
                <a:solidFill>
                  <a:srgbClr val="000000"/>
                </a:solidFill>
                <a:latin typeface="Times New Roman" pitchFamily="18" charset="0"/>
              </a:rPr>
              <a:t>Соматическая гипермутация </a:t>
            </a:r>
            <a:endParaRPr lang="en-US" sz="3600">
              <a:solidFill>
                <a:srgbClr val="000000"/>
              </a:solidFill>
              <a:latin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3600">
                <a:solidFill>
                  <a:srgbClr val="000000"/>
                </a:solidFill>
                <a:latin typeface="Times New Roman" pitchFamily="18" charset="0"/>
              </a:rPr>
              <a:t>осуществляется ферментом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3600">
                <a:solidFill>
                  <a:srgbClr val="000000"/>
                </a:solidFill>
                <a:latin typeface="Times New Roman" pitchFamily="18" charset="0"/>
              </a:rPr>
              <a:t>– индуцированной активацией </a:t>
            </a:r>
            <a:endParaRPr lang="en-US" sz="3600">
              <a:solidFill>
                <a:srgbClr val="000000"/>
              </a:solidFill>
              <a:latin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3600">
                <a:solidFill>
                  <a:srgbClr val="000000"/>
                </a:solidFill>
                <a:latin typeface="Times New Roman" pitchFamily="18" charset="0"/>
              </a:rPr>
              <a:t>цитидиндезаминазой (А</a:t>
            </a:r>
            <a:r>
              <a:rPr lang="en-US" sz="3600">
                <a:solidFill>
                  <a:srgbClr val="000000"/>
                </a:solidFill>
                <a:latin typeface="Times New Roman" pitchFamily="18" charset="0"/>
              </a:rPr>
              <a:t>IT)</a:t>
            </a:r>
            <a:r>
              <a:rPr lang="ru-RU" sz="3600">
                <a:solidFill>
                  <a:srgbClr val="000000"/>
                </a:solidFill>
                <a:latin typeface="Times New Roman" pitchFamily="18" charset="0"/>
              </a:rPr>
              <a:t>. Фермент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3600">
                <a:solidFill>
                  <a:srgbClr val="000000"/>
                </a:solidFill>
                <a:latin typeface="Times New Roman" pitchFamily="18" charset="0"/>
              </a:rPr>
              <a:t>индуцируется в активированных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>
                <a:solidFill>
                  <a:srgbClr val="000000"/>
                </a:solidFill>
                <a:latin typeface="Times New Roman" pitchFamily="18" charset="0"/>
              </a:rPr>
              <a:t>B</a:t>
            </a:r>
            <a:r>
              <a:rPr lang="ru-RU" sz="3600">
                <a:solidFill>
                  <a:srgbClr val="000000"/>
                </a:solidFill>
                <a:latin typeface="Times New Roman" pitchFamily="18" charset="0"/>
              </a:rPr>
              <a:t>-л после действия ИЛ-4 и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3600">
                <a:solidFill>
                  <a:srgbClr val="000000"/>
                </a:solidFill>
                <a:latin typeface="Times New Roman" pitchFamily="18" charset="0"/>
              </a:rPr>
              <a:t>СД40</a:t>
            </a:r>
          </a:p>
        </p:txBody>
      </p:sp>
    </p:spTree>
    <p:extLst>
      <p:ext uri="{BB962C8B-B14F-4D97-AF65-F5344CB8AC3E}">
        <p14:creationId xmlns:p14="http://schemas.microsoft.com/office/powerpoint/2010/main" val="2713734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8" name="Text Box 4"/>
          <p:cNvSpPr txBox="1">
            <a:spLocks noChangeArrowheads="1"/>
          </p:cNvSpPr>
          <p:nvPr/>
        </p:nvSpPr>
        <p:spPr bwMode="auto">
          <a:xfrm>
            <a:off x="1311275" y="209550"/>
            <a:ext cx="74374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13669" name="Text Box 5"/>
          <p:cNvSpPr txBox="1">
            <a:spLocks noChangeArrowheads="1"/>
          </p:cNvSpPr>
          <p:nvPr/>
        </p:nvSpPr>
        <p:spPr bwMode="auto">
          <a:xfrm>
            <a:off x="1455738" y="60325"/>
            <a:ext cx="7070725" cy="173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3600">
                <a:solidFill>
                  <a:srgbClr val="000000"/>
                </a:solidFill>
                <a:latin typeface="Times New Roman" pitchFamily="18" charset="0"/>
              </a:rPr>
              <a:t>Редактирование ВС</a:t>
            </a:r>
            <a:r>
              <a:rPr lang="en-US" sz="3600">
                <a:solidFill>
                  <a:srgbClr val="000000"/>
                </a:solidFill>
                <a:latin typeface="Times New Roman" pitchFamily="18" charset="0"/>
              </a:rPr>
              <a:t>R</a:t>
            </a:r>
            <a:r>
              <a:rPr lang="ru-RU" sz="3600">
                <a:solidFill>
                  <a:srgbClr val="000000"/>
                </a:solidFill>
                <a:latin typeface="Times New Roman" pitchFamily="18" charset="0"/>
              </a:rPr>
              <a:t> происходит в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3600">
                <a:solidFill>
                  <a:srgbClr val="000000"/>
                </a:solidFill>
                <a:latin typeface="Times New Roman" pitchFamily="18" charset="0"/>
              </a:rPr>
              <a:t> незрелых В-л, связавших свой АГ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3600">
                <a:solidFill>
                  <a:srgbClr val="000000"/>
                </a:solidFill>
                <a:latin typeface="Times New Roman" pitchFamily="18" charset="0"/>
              </a:rPr>
              <a:t>Происходит реаранжировка </a:t>
            </a:r>
            <a:r>
              <a:rPr lang="en-US" sz="3600">
                <a:solidFill>
                  <a:srgbClr val="000000"/>
                </a:solidFill>
                <a:latin typeface="Times New Roman" pitchFamily="18" charset="0"/>
              </a:rPr>
              <a:t>VDJ</a:t>
            </a:r>
            <a:endParaRPr lang="ru-RU" sz="360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5311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8" name="Text Box 4"/>
          <p:cNvSpPr txBox="1">
            <a:spLocks noChangeArrowheads="1"/>
          </p:cNvSpPr>
          <p:nvPr/>
        </p:nvSpPr>
        <p:spPr bwMode="auto">
          <a:xfrm>
            <a:off x="971550" y="333375"/>
            <a:ext cx="8018463" cy="180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800">
                <a:solidFill>
                  <a:srgbClr val="000000"/>
                </a:solidFill>
                <a:latin typeface="Times New Roman" pitchFamily="18" charset="0"/>
              </a:rPr>
              <a:t>Область переключения </a:t>
            </a:r>
            <a:r>
              <a:rPr lang="en-US" sz="2800">
                <a:solidFill>
                  <a:srgbClr val="000000"/>
                </a:solidFill>
                <a:latin typeface="Times New Roman" pitchFamily="18" charset="0"/>
              </a:rPr>
              <a:t>SR- switch region</a:t>
            </a:r>
            <a:r>
              <a:rPr lang="ru-RU" sz="2800">
                <a:solidFill>
                  <a:srgbClr val="000000"/>
                </a:solidFill>
                <a:latin typeface="Times New Roman" pitchFamily="18" charset="0"/>
              </a:rPr>
              <a:t>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800">
                <a:solidFill>
                  <a:srgbClr val="000000"/>
                </a:solidFill>
                <a:latin typeface="Times New Roman" pitchFamily="18" charset="0"/>
              </a:rPr>
              <a:t>расположена в интронах перед каждым С-геном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800">
                <a:solidFill>
                  <a:srgbClr val="000000"/>
                </a:solidFill>
                <a:latin typeface="Times New Roman" pitchFamily="18" charset="0"/>
              </a:rPr>
              <a:t>( за исключением С</a:t>
            </a:r>
            <a:r>
              <a:rPr lang="el-GR" sz="28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σ</a:t>
            </a:r>
            <a:r>
              <a:rPr lang="ru-RU" sz="28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) Перед С</a:t>
            </a:r>
            <a:r>
              <a:rPr lang="el-GR" sz="28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μ</a:t>
            </a:r>
            <a:r>
              <a:rPr lang="ru-RU" sz="28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она состоит из 150 </a:t>
            </a:r>
            <a:endParaRPr lang="en-US" sz="280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8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Повторов</a:t>
            </a:r>
            <a:r>
              <a:rPr lang="en-US" sz="28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GAGCT </a:t>
            </a:r>
            <a:r>
              <a:rPr lang="ru-RU" sz="28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en-US" sz="28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GGGGGT</a:t>
            </a:r>
            <a:r>
              <a:rPr lang="ru-RU" sz="28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l-GR" sz="280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3555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2">
            <a:lum bright="-12000" contrast="6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881063"/>
            <a:ext cx="6248400" cy="5803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5059" name="Text Box 3"/>
          <p:cNvSpPr txBox="1">
            <a:spLocks noChangeArrowheads="1"/>
          </p:cNvSpPr>
          <p:nvPr/>
        </p:nvSpPr>
        <p:spPr bwMode="auto">
          <a:xfrm>
            <a:off x="1812925" y="346075"/>
            <a:ext cx="5181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b="1">
                <a:solidFill>
                  <a:srgbClr val="000099"/>
                </a:solidFill>
                <a:latin typeface="Times New Roman" pitchFamily="18" charset="0"/>
              </a:rPr>
              <a:t>Секретируемый и мембранный IgM</a:t>
            </a:r>
          </a:p>
        </p:txBody>
      </p:sp>
    </p:spTree>
    <p:extLst>
      <p:ext uri="{BB962C8B-B14F-4D97-AF65-F5344CB8AC3E}">
        <p14:creationId xmlns:p14="http://schemas.microsoft.com/office/powerpoint/2010/main" val="841544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2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698500"/>
            <a:ext cx="6477000" cy="6018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6085" name="Text Box 5"/>
          <p:cNvSpPr txBox="1">
            <a:spLocks noChangeArrowheads="1"/>
          </p:cNvSpPr>
          <p:nvPr/>
        </p:nvSpPr>
        <p:spPr bwMode="auto">
          <a:xfrm>
            <a:off x="1168400" y="-34925"/>
            <a:ext cx="45164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b="1">
                <a:solidFill>
                  <a:srgbClr val="000099"/>
                </a:solidFill>
                <a:latin typeface="Times New Roman" pitchFamily="18" charset="0"/>
              </a:rPr>
              <a:t>Cинтез мембранного </a:t>
            </a:r>
            <a:r>
              <a:rPr lang="en-US" sz="2400" b="1">
                <a:solidFill>
                  <a:srgbClr val="000099"/>
                </a:solidFill>
                <a:latin typeface="Times New Roman" pitchFamily="18" charset="0"/>
              </a:rPr>
              <a:t>IgM </a:t>
            </a:r>
            <a:r>
              <a:rPr lang="ru-RU" sz="2400" b="1">
                <a:solidFill>
                  <a:srgbClr val="000099"/>
                </a:solidFill>
                <a:latin typeface="Times New Roman" pitchFamily="18" charset="0"/>
              </a:rPr>
              <a:t>и </a:t>
            </a:r>
            <a:r>
              <a:rPr lang="en-US" sz="2400" b="1">
                <a:solidFill>
                  <a:srgbClr val="000099"/>
                </a:solidFill>
                <a:latin typeface="Times New Roman" pitchFamily="18" charset="0"/>
              </a:rPr>
              <a:t>IgD</a:t>
            </a:r>
            <a:endParaRPr lang="ru-RU" sz="2400" b="1">
              <a:solidFill>
                <a:srgbClr val="000099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2938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69" t="6396" r="41046" b="67442"/>
          <a:stretch>
            <a:fillRect/>
          </a:stretch>
        </p:blipFill>
        <p:spPr bwMode="auto">
          <a:xfrm>
            <a:off x="1143000" y="171450"/>
            <a:ext cx="8001000" cy="560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6104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2226" name="Object 2"/>
          <p:cNvGraphicFramePr>
            <a:graphicFrameLocks noChangeAspect="1"/>
          </p:cNvGraphicFramePr>
          <p:nvPr/>
        </p:nvGraphicFramePr>
        <p:xfrm>
          <a:off x="2492375" y="0"/>
          <a:ext cx="5059363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" name="Image" r:id="rId3" imgW="9930159" imgH="13460317" progId="Photoshop.Image.6">
                  <p:embed/>
                </p:oleObj>
              </mc:Choice>
              <mc:Fallback>
                <p:oleObj name="Image" r:id="rId3" imgW="9930159" imgH="13460317" progId="Photoshop.Image.6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lum bright="-12000" contrast="18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92375" y="0"/>
                        <a:ext cx="5059363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63147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3250" name="Object 2"/>
          <p:cNvGraphicFramePr>
            <a:graphicFrameLocks noChangeAspect="1"/>
          </p:cNvGraphicFramePr>
          <p:nvPr/>
        </p:nvGraphicFramePr>
        <p:xfrm>
          <a:off x="2409825" y="0"/>
          <a:ext cx="4746625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1" name="Image" r:id="rId3" imgW="4650218" imgH="6720610" progId="Photoshop.Image.6">
                  <p:embed/>
                </p:oleObj>
              </mc:Choice>
              <mc:Fallback>
                <p:oleObj name="Image" r:id="rId3" imgW="4650218" imgH="6720610" progId="Photoshop.Image.6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lum bright="-12000" contrast="24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09825" y="0"/>
                        <a:ext cx="4746625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466387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lum bright="-18000" contrast="7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981200"/>
            <a:ext cx="8001000" cy="4294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723" name="Text Box 3"/>
          <p:cNvSpPr txBox="1">
            <a:spLocks noChangeArrowheads="1"/>
          </p:cNvSpPr>
          <p:nvPr/>
        </p:nvSpPr>
        <p:spPr bwMode="auto">
          <a:xfrm>
            <a:off x="906463" y="1143000"/>
            <a:ext cx="82375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b="1">
                <a:solidFill>
                  <a:srgbClr val="000099"/>
                </a:solidFill>
                <a:latin typeface="Times New Roman" pitchFamily="18" charset="0"/>
              </a:rPr>
              <a:t>Доказательства реаранжировки генов иммуноглобулинов</a:t>
            </a:r>
          </a:p>
        </p:txBody>
      </p:sp>
    </p:spTree>
    <p:extLst>
      <p:ext uri="{BB962C8B-B14F-4D97-AF65-F5344CB8AC3E}">
        <p14:creationId xmlns:p14="http://schemas.microsoft.com/office/powerpoint/2010/main" val="1719917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2">
            <a:lum bright="-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2057400"/>
            <a:ext cx="8153400" cy="3517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7107" name="Text Box 3"/>
          <p:cNvSpPr txBox="1">
            <a:spLocks noChangeArrowheads="1"/>
          </p:cNvSpPr>
          <p:nvPr/>
        </p:nvSpPr>
        <p:spPr bwMode="auto">
          <a:xfrm>
            <a:off x="1508125" y="650875"/>
            <a:ext cx="69627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b="1">
                <a:solidFill>
                  <a:srgbClr val="000099"/>
                </a:solidFill>
                <a:latin typeface="Times New Roman" pitchFamily="18" charset="0"/>
              </a:rPr>
              <a:t>Промоторы, энхансеры и сайленсеры в генах ИГ</a:t>
            </a:r>
          </a:p>
        </p:txBody>
      </p:sp>
    </p:spTree>
    <p:extLst>
      <p:ext uri="{BB962C8B-B14F-4D97-AF65-F5344CB8AC3E}">
        <p14:creationId xmlns:p14="http://schemas.microsoft.com/office/powerpoint/2010/main" val="2587135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lum bright="-18000" contras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2030413"/>
            <a:ext cx="6705600" cy="4543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627" name="Text Box 3"/>
          <p:cNvSpPr txBox="1">
            <a:spLocks noChangeArrowheads="1"/>
          </p:cNvSpPr>
          <p:nvPr/>
        </p:nvSpPr>
        <p:spPr bwMode="auto">
          <a:xfrm>
            <a:off x="1279525" y="1031875"/>
            <a:ext cx="61118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b="1">
                <a:solidFill>
                  <a:srgbClr val="000099"/>
                </a:solidFill>
                <a:latin typeface="Times New Roman" pitchFamily="18" charset="0"/>
              </a:rPr>
              <a:t>ГЕНЫ ИММУНОГЛОБУЛИНОВ</a:t>
            </a:r>
          </a:p>
        </p:txBody>
      </p:sp>
    </p:spTree>
    <p:extLst>
      <p:ext uri="{BB962C8B-B14F-4D97-AF65-F5344CB8AC3E}">
        <p14:creationId xmlns:p14="http://schemas.microsoft.com/office/powerpoint/2010/main" val="2031704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>
            <a:lum bright="-24000" contrast="6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1600200"/>
            <a:ext cx="6400800" cy="4962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4819" name="Text Box 3"/>
          <p:cNvSpPr txBox="1">
            <a:spLocks noChangeArrowheads="1"/>
          </p:cNvSpPr>
          <p:nvPr/>
        </p:nvSpPr>
        <p:spPr bwMode="auto">
          <a:xfrm>
            <a:off x="1279525" y="422275"/>
            <a:ext cx="77390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b="1">
                <a:solidFill>
                  <a:srgbClr val="000099"/>
                </a:solidFill>
                <a:latin typeface="Times New Roman" pitchFamily="18" charset="0"/>
              </a:rPr>
              <a:t>Реаранжировка генов и продукция каппа-легкой цепи</a:t>
            </a:r>
          </a:p>
        </p:txBody>
      </p:sp>
    </p:spTree>
    <p:extLst>
      <p:ext uri="{BB962C8B-B14F-4D97-AF65-F5344CB8AC3E}">
        <p14:creationId xmlns:p14="http://schemas.microsoft.com/office/powerpoint/2010/main" val="1892311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>
            <a:lum bright="-6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349375"/>
            <a:ext cx="6781800" cy="5003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5843" name="Text Box 3"/>
          <p:cNvSpPr txBox="1">
            <a:spLocks noChangeArrowheads="1"/>
          </p:cNvSpPr>
          <p:nvPr/>
        </p:nvSpPr>
        <p:spPr bwMode="auto">
          <a:xfrm>
            <a:off x="2362200" y="381000"/>
            <a:ext cx="53419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b="1">
                <a:solidFill>
                  <a:srgbClr val="000099"/>
                </a:solidFill>
                <a:latin typeface="Times New Roman" pitchFamily="18" charset="0"/>
              </a:rPr>
              <a:t>Гены тяжелых цепей и их продукция</a:t>
            </a:r>
          </a:p>
        </p:txBody>
      </p:sp>
    </p:spTree>
    <p:extLst>
      <p:ext uri="{BB962C8B-B14F-4D97-AF65-F5344CB8AC3E}">
        <p14:creationId xmlns:p14="http://schemas.microsoft.com/office/powerpoint/2010/main" val="1602953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Галстук">
  <a:themeElements>
    <a:clrScheme name="Галстук 2">
      <a:dk1>
        <a:srgbClr val="000000"/>
      </a:dk1>
      <a:lt1>
        <a:srgbClr val="FFFFFF"/>
      </a:lt1>
      <a:dk2>
        <a:srgbClr val="003366"/>
      </a:dk2>
      <a:lt2>
        <a:srgbClr val="5490A8"/>
      </a:lt2>
      <a:accent1>
        <a:srgbClr val="0099CC"/>
      </a:accent1>
      <a:accent2>
        <a:srgbClr val="3366CC"/>
      </a:accent2>
      <a:accent3>
        <a:srgbClr val="FFFFFF"/>
      </a:accent3>
      <a:accent4>
        <a:srgbClr val="000000"/>
      </a:accent4>
      <a:accent5>
        <a:srgbClr val="AACAE2"/>
      </a:accent5>
      <a:accent6>
        <a:srgbClr val="2D5CB9"/>
      </a:accent6>
      <a:hlink>
        <a:srgbClr val="99CCFF"/>
      </a:hlink>
      <a:folHlink>
        <a:srgbClr val="E1E1B7"/>
      </a:folHlink>
    </a:clrScheme>
    <a:fontScheme name="Галстук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Галстук 1">
        <a:dk1>
          <a:srgbClr val="5490A8"/>
        </a:dk1>
        <a:lt1>
          <a:srgbClr val="DDDDDD"/>
        </a:lt1>
        <a:dk2>
          <a:srgbClr val="00172E"/>
        </a:dk2>
        <a:lt2>
          <a:srgbClr val="CCECFF"/>
        </a:lt2>
        <a:accent1>
          <a:srgbClr val="0099CC"/>
        </a:accent1>
        <a:accent2>
          <a:srgbClr val="3366CC"/>
        </a:accent2>
        <a:accent3>
          <a:srgbClr val="AAABAD"/>
        </a:accent3>
        <a:accent4>
          <a:srgbClr val="BDBDBD"/>
        </a:accent4>
        <a:accent5>
          <a:srgbClr val="AACAE2"/>
        </a:accent5>
        <a:accent6>
          <a:srgbClr val="2D5CB9"/>
        </a:accent6>
        <a:hlink>
          <a:srgbClr val="99CCFF"/>
        </a:hlink>
        <a:folHlink>
          <a:srgbClr val="E1E1B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Галстук 2">
        <a:dk1>
          <a:srgbClr val="000000"/>
        </a:dk1>
        <a:lt1>
          <a:srgbClr val="FFFFFF"/>
        </a:lt1>
        <a:dk2>
          <a:srgbClr val="003366"/>
        </a:dk2>
        <a:lt2>
          <a:srgbClr val="5490A8"/>
        </a:lt2>
        <a:accent1>
          <a:srgbClr val="0099CC"/>
        </a:accent1>
        <a:accent2>
          <a:srgbClr val="3366CC"/>
        </a:accent2>
        <a:accent3>
          <a:srgbClr val="FFFFFF"/>
        </a:accent3>
        <a:accent4>
          <a:srgbClr val="000000"/>
        </a:accent4>
        <a:accent5>
          <a:srgbClr val="AACAE2"/>
        </a:accent5>
        <a:accent6>
          <a:srgbClr val="2D5CB9"/>
        </a:accent6>
        <a:hlink>
          <a:srgbClr val="99CCFF"/>
        </a:hlink>
        <a:folHlink>
          <a:srgbClr val="E1E1B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Галстук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Галстук 4">
        <a:dk1>
          <a:srgbClr val="000000"/>
        </a:dk1>
        <a:lt1>
          <a:srgbClr val="FFFFFF"/>
        </a:lt1>
        <a:dk2>
          <a:srgbClr val="666633"/>
        </a:dk2>
        <a:lt2>
          <a:srgbClr val="908A6C"/>
        </a:lt2>
        <a:accent1>
          <a:srgbClr val="808000"/>
        </a:accent1>
        <a:accent2>
          <a:srgbClr val="996633"/>
        </a:accent2>
        <a:accent3>
          <a:srgbClr val="FFFFFF"/>
        </a:accent3>
        <a:accent4>
          <a:srgbClr val="000000"/>
        </a:accent4>
        <a:accent5>
          <a:srgbClr val="C0C0AA"/>
        </a:accent5>
        <a:accent6>
          <a:srgbClr val="8A5C2D"/>
        </a:accent6>
        <a:hlink>
          <a:srgbClr val="CCCC00"/>
        </a:hlink>
        <a:folHlink>
          <a:srgbClr val="D6DE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Галстук 5">
        <a:dk1>
          <a:srgbClr val="000000"/>
        </a:dk1>
        <a:lt1>
          <a:srgbClr val="FFFFFF"/>
        </a:lt1>
        <a:dk2>
          <a:srgbClr val="181848"/>
        </a:dk2>
        <a:lt2>
          <a:srgbClr val="656F97"/>
        </a:lt2>
        <a:accent1>
          <a:srgbClr val="6666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B8B8FF"/>
        </a:accent5>
        <a:accent6>
          <a:srgbClr val="2D2D8A"/>
        </a:accent6>
        <a:hlink>
          <a:srgbClr val="9A9ABC"/>
        </a:hlink>
        <a:folHlink>
          <a:srgbClr val="D2B6C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Галстук 6">
        <a:dk1>
          <a:srgbClr val="CC0066"/>
        </a:dk1>
        <a:lt1>
          <a:srgbClr val="FFFFFF"/>
        </a:lt1>
        <a:dk2>
          <a:srgbClr val="000000"/>
        </a:dk2>
        <a:lt2>
          <a:srgbClr val="CC0099"/>
        </a:lt2>
        <a:accent1>
          <a:srgbClr val="FF9900"/>
        </a:accent1>
        <a:accent2>
          <a:srgbClr val="CC6600"/>
        </a:accent2>
        <a:accent3>
          <a:srgbClr val="AAAAAA"/>
        </a:accent3>
        <a:accent4>
          <a:srgbClr val="DADADA"/>
        </a:accent4>
        <a:accent5>
          <a:srgbClr val="FFCAAA"/>
        </a:accent5>
        <a:accent6>
          <a:srgbClr val="B95C00"/>
        </a:accent6>
        <a:hlink>
          <a:srgbClr val="009900"/>
        </a:hlink>
        <a:folHlink>
          <a:srgbClr val="A50021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232</Words>
  <Application>Microsoft Office PowerPoint</Application>
  <PresentationFormat>Экран (4:3)</PresentationFormat>
  <Paragraphs>50</Paragraphs>
  <Slides>25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7" baseType="lpstr">
      <vt:lpstr>Галстук</vt:lpstr>
      <vt:lpstr>Image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Попова</dc:creator>
  <cp:lastModifiedBy>Попова</cp:lastModifiedBy>
  <cp:revision>2</cp:revision>
  <dcterms:created xsi:type="dcterms:W3CDTF">2012-09-11T04:07:56Z</dcterms:created>
  <dcterms:modified xsi:type="dcterms:W3CDTF">2012-09-11T04:44:08Z</dcterms:modified>
</cp:coreProperties>
</file>