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2048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8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8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9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50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50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050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050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2050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2050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2050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2050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EA689F-B00E-4502-86A9-89F17A1D859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ED945-739E-402E-83E6-21BD6A9AC7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7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30112-0D6C-43F0-8243-398C2BCCEE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86155-99AC-49B6-833C-CC6F0204D3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8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E5718-97F5-44C9-9AA6-405D1F280D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11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C968D-D822-4DAD-9AAD-55E4FC1826B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16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DB984-C70C-4688-A3FC-5AEC266347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2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5F4AE-5DEB-4067-9D27-E6BC7F603D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5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92AA3-1307-4CA2-8775-1CEDB3E4579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9F4C6-8EF1-44E7-AC70-C6735C0B4AE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A3EAE-0F51-4353-83BE-5E975BE46C5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3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946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947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8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948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8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48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48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5E70F58B-FC28-4C53-AE94-8E15DBAC534A}" type="slidenum">
              <a:rPr lang="ru-RU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6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066800" y="381000"/>
            <a:ext cx="7796213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Моноклональные антитела и гибридомная технология</a:t>
            </a: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917575" y="1143000"/>
            <a:ext cx="8226425" cy="8223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1976 г Келер и Мильстайн  осуществили соматическую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гибридизацию антителообразующей и миеломной клеток</a:t>
            </a: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279525" y="2251075"/>
            <a:ext cx="7580313" cy="3378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Этапы получения мАТ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00"/>
                </a:solidFill>
              </a:rPr>
              <a:t>Спленоциты иммунизированных АГ мышей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сливают с миеломной клеткой в присутствии ПЭГ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b="1">
                <a:solidFill>
                  <a:srgbClr val="000000"/>
                </a:solidFill>
              </a:rPr>
              <a:t>Отбирают гибриды на селективной среде ГАТ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 (гипоксантин, аминоптерин, тимидин)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ru-RU" b="1">
                <a:solidFill>
                  <a:srgbClr val="000000"/>
                </a:solidFill>
              </a:rPr>
              <a:t>Клонирование гибридов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ru-RU" b="1">
                <a:solidFill>
                  <a:srgbClr val="000000"/>
                </a:solidFill>
              </a:rPr>
              <a:t>Отбор нужных антителообразующих гибридом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3"/>
            </a:pPr>
            <a:r>
              <a:rPr lang="ru-RU" b="1">
                <a:solidFill>
                  <a:srgbClr val="000000"/>
                </a:solidFill>
              </a:rPr>
              <a:t>Трансплантация в брюшную полость мышам или</a:t>
            </a:r>
            <a:endParaRPr lang="en-US" b="1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 наращивание гибридомы </a:t>
            </a:r>
            <a:r>
              <a:rPr lang="en-US" b="1">
                <a:solidFill>
                  <a:srgbClr val="000000"/>
                </a:solidFill>
              </a:rPr>
              <a:t>in vitro</a:t>
            </a:r>
          </a:p>
        </p:txBody>
      </p:sp>
    </p:spTree>
    <p:extLst>
      <p:ext uri="{BB962C8B-B14F-4D97-AF65-F5344CB8AC3E}">
        <p14:creationId xmlns:p14="http://schemas.microsoft.com/office/powerpoint/2010/main" val="15771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270000" y="609600"/>
            <a:ext cx="7874000" cy="8223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Все линии миелом происходят от миеломы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мышей линии СВА – МОРС-2, продуцировавшей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IgGk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203325" y="2098675"/>
            <a:ext cx="7366000" cy="118745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Для гибридомной технологии используют штаммы,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утратившие способность синтезировать ИГ и у них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</a:rPr>
              <a:t> заблокирован запасной путь синтеза нуклеотидов</a:t>
            </a: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2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857250"/>
            <a:ext cx="6315075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990600" y="-34925"/>
            <a:ext cx="769620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ПОЛУЧЕНИЕ МОНОКЛОНАЛЬНЫХ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 ИНЖЕНЕРНЫХ АТ ЧЕЛОВЕКА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Гибридомная техника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Фаговые библиотеки чел.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Иммортализованные культуры В-лимфоцитов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Рекомбинантная ДНК-технология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Трансгенные животные –источник АТ человека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иммунотоксины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гетероконъюгаты</a:t>
            </a:r>
          </a:p>
        </p:txBody>
      </p:sp>
    </p:spTree>
    <p:extLst>
      <p:ext uri="{BB962C8B-B14F-4D97-AF65-F5344CB8AC3E}">
        <p14:creationId xmlns:p14="http://schemas.microsoft.com/office/powerpoint/2010/main" val="32074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84201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99"/>
                </a:solidFill>
              </a:rPr>
              <a:t>           ПРИМЕНЕНИЕ МОНОКЛОНАЛЬНЫХ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99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 Аффинная хроматография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Стандартный реагент для лабораторий всего мира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Идентификация и изоляция любых АГ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Диагностика и лечение опухолей, иммунотоксины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Предотвращение отторжения трансплантата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Предотвращение развития РТПХ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Аи-АТ как вакцины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Определение в крови допингов и наркотиков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Мониторинг уровня  в крови лекарств. Препаратов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Как противоядие при передозировке наркотиков и ядов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b="1">
                <a:solidFill>
                  <a:srgbClr val="000099"/>
                </a:solidFill>
              </a:rPr>
              <a:t>Получение абзимов с нужной субстратной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99"/>
                </a:solidFill>
              </a:rPr>
              <a:t>      специфичностью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99"/>
                </a:solidFill>
              </a:rPr>
              <a:t>12. Экспресс-диагностика беременности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1734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90600" y="-34925"/>
            <a:ext cx="7696200" cy="702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ПОЛУЧЕНИЕ МОНОКЛОНАЛЬНЫХ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 ИНЖЕНЕРНЫХ АТ ЧЕЛОВЕКА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Гибридомная техника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Гуманизация мышиных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Фаговые библиотеки чел.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Иммортализованные культуры В-лимфоцитов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Рекомбинантная ДНК-технология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Трансгенные животные –источник АТ человека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АТ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иммунотоксины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>
              <a:solidFill>
                <a:srgbClr val="000099"/>
              </a:solidFill>
              <a:latin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Химерные гетероконъюгаты</a:t>
            </a:r>
          </a:p>
        </p:txBody>
      </p:sp>
    </p:spTree>
    <p:extLst>
      <p:ext uri="{BB962C8B-B14F-4D97-AF65-F5344CB8AC3E}">
        <p14:creationId xmlns:p14="http://schemas.microsoft.com/office/powerpoint/2010/main" val="23981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0"/>
            <a:ext cx="5384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895600" y="0"/>
            <a:ext cx="333057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Инженерные антитела</a:t>
            </a:r>
          </a:p>
        </p:txBody>
      </p:sp>
    </p:spTree>
    <p:extLst>
      <p:ext uri="{BB962C8B-B14F-4D97-AF65-F5344CB8AC3E}">
        <p14:creationId xmlns:p14="http://schemas.microsoft.com/office/powerpoint/2010/main" val="20104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иммунотоксин"/>
          <p:cNvPicPr>
            <a:picLocks noChangeAspect="1" noChangeArrowheads="1"/>
          </p:cNvPicPr>
          <p:nvPr/>
        </p:nvPicPr>
        <p:blipFill>
          <a:blip r:embed="rId2" cstate="print">
            <a:lum bright="-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5241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346075"/>
            <a:ext cx="14192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Иммуно-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токсины</a:t>
            </a:r>
          </a:p>
        </p:txBody>
      </p:sp>
    </p:spTree>
    <p:extLst>
      <p:ext uri="{BB962C8B-B14F-4D97-AF65-F5344CB8AC3E}">
        <p14:creationId xmlns:p14="http://schemas.microsoft.com/office/powerpoint/2010/main" val="42419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химернАТ"/>
          <p:cNvPicPr>
            <a:picLocks noChangeAspect="1" noChangeArrowheads="1"/>
          </p:cNvPicPr>
          <p:nvPr/>
        </p:nvPicPr>
        <p:blipFill>
          <a:blip r:embed="rId2" cstate="print">
            <a:lum bright="-36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5715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431925" y="727075"/>
            <a:ext cx="17367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Схема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получения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химерных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99"/>
                </a:solidFill>
                <a:latin typeface="Times New Roman" pitchFamily="18" charset="0"/>
              </a:rPr>
              <a:t>антител</a:t>
            </a:r>
          </a:p>
        </p:txBody>
      </p:sp>
    </p:spTree>
    <p:extLst>
      <p:ext uri="{BB962C8B-B14F-4D97-AF65-F5344CB8AC3E}">
        <p14:creationId xmlns:p14="http://schemas.microsoft.com/office/powerpoint/2010/main" val="253920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стук">
  <a:themeElements>
    <a:clrScheme name="Галстук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Галстук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Галстук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алстук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234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Галстук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Попова</dc:creator>
  <cp:lastModifiedBy>Попова</cp:lastModifiedBy>
  <cp:revision>2</cp:revision>
  <dcterms:created xsi:type="dcterms:W3CDTF">2012-09-11T04:44:24Z</dcterms:created>
  <dcterms:modified xsi:type="dcterms:W3CDTF">2012-09-11T04:48:33Z</dcterms:modified>
</cp:coreProperties>
</file>