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6" r:id="rId3"/>
    <p:sldId id="257" r:id="rId4"/>
    <p:sldId id="287" r:id="rId5"/>
    <p:sldId id="258" r:id="rId6"/>
    <p:sldId id="259" r:id="rId7"/>
    <p:sldId id="261" r:id="rId8"/>
    <p:sldId id="262" r:id="rId9"/>
    <p:sldId id="263" r:id="rId10"/>
    <p:sldId id="260" r:id="rId11"/>
    <p:sldId id="264" r:id="rId12"/>
    <p:sldId id="265" r:id="rId13"/>
    <p:sldId id="266" r:id="rId14"/>
    <p:sldId id="267" r:id="rId15"/>
    <p:sldId id="271" r:id="rId16"/>
    <p:sldId id="268" r:id="rId17"/>
    <p:sldId id="269" r:id="rId18"/>
    <p:sldId id="270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F8821-8713-48F7-965C-E367BEE4F792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63D6B-B9DE-4486-87DA-6AB12A5F9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63D6B-B9DE-4486-87DA-6AB12A5F996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4CD1-692A-46D3-8ACE-64683EFF6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36A4B-1EB0-467E-A00C-77E679823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7A53B-42CC-4F41-83A8-6FD92C061601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F38D4-8121-4D3C-BE4D-6D546D683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Единство двух систем иммунитета – врожденного и приобретенного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83121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Факторы врожденного иммунитета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Наследуются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Действуют  быстро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Распознают опасность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Память отсутствует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Механизмы отличаются от адаптивного иммунитета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99592" y="404664"/>
            <a:ext cx="74062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00"/>
                </a:solidFill>
              </a:rPr>
              <a:t>Классификация ФАКТОРОВ </a:t>
            </a:r>
            <a:r>
              <a:rPr lang="ru-RU" sz="2800" b="1" dirty="0" smtClean="0">
                <a:solidFill>
                  <a:srgbClr val="FFFF00"/>
                </a:solidFill>
              </a:rPr>
              <a:t>врожденного иммунитета</a:t>
            </a:r>
            <a:endParaRPr lang="ru-RU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Конституциональные факторы (видовой иммунитет)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Анатомические барьеры (</a:t>
            </a:r>
            <a:r>
              <a:rPr lang="ru-RU" sz="2800" b="1" dirty="0" err="1">
                <a:solidFill>
                  <a:schemeClr val="bg1"/>
                </a:solidFill>
              </a:rPr>
              <a:t>кожа,слизистые</a:t>
            </a:r>
            <a:r>
              <a:rPr lang="ru-RU" sz="2800" b="1" dirty="0">
                <a:solidFill>
                  <a:schemeClr val="bg1"/>
                </a:solidFill>
              </a:rPr>
              <a:t>) </a:t>
            </a:r>
            <a:r>
              <a:rPr lang="ru-RU" sz="2800" b="1" dirty="0" smtClean="0">
                <a:solidFill>
                  <a:schemeClr val="bg1"/>
                </a:solidFill>
              </a:rPr>
              <a:t>-</a:t>
            </a:r>
            <a:endParaRPr lang="ru-RU" sz="28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Физиологические барьеры (Р</a:t>
            </a:r>
            <a:r>
              <a:rPr lang="en-US" sz="2800" b="1" dirty="0">
                <a:solidFill>
                  <a:schemeClr val="bg1"/>
                </a:solidFill>
              </a:rPr>
              <a:t>h</a:t>
            </a:r>
            <a:r>
              <a:rPr lang="ru-RU" sz="2800" b="1" dirty="0">
                <a:solidFill>
                  <a:schemeClr val="bg1"/>
                </a:solidFill>
              </a:rPr>
              <a:t>, наличие рецепторов к </a:t>
            </a:r>
            <a:r>
              <a:rPr lang="ru-RU" sz="2800" b="1" dirty="0" err="1">
                <a:solidFill>
                  <a:schemeClr val="bg1"/>
                </a:solidFill>
              </a:rPr>
              <a:t>патогенам</a:t>
            </a:r>
            <a:r>
              <a:rPr lang="ru-RU" sz="2800" b="1" dirty="0">
                <a:solidFill>
                  <a:schemeClr val="bg1"/>
                </a:solidFill>
              </a:rPr>
              <a:t>, оптимум температуры, микрофлора, фагоцитарный барьер, </a:t>
            </a:r>
            <a:r>
              <a:rPr lang="ru-RU" sz="2800" b="1" dirty="0" smtClean="0">
                <a:solidFill>
                  <a:schemeClr val="bg1"/>
                </a:solidFill>
              </a:rPr>
              <a:t>слущивание и  регенерация эпителия </a:t>
            </a:r>
            <a:r>
              <a:rPr lang="ru-RU" sz="2800" b="1" dirty="0">
                <a:solidFill>
                  <a:schemeClr val="bg1"/>
                </a:solidFill>
              </a:rPr>
              <a:t>и др.)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Воспаление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5536" y="260648"/>
            <a:ext cx="8748464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-612582" bIns="0">
            <a:spAutoFit/>
          </a:bodyPr>
          <a:lstStyle/>
          <a:p>
            <a:pPr marL="228600" indent="-457200" algn="ctr">
              <a:tabLst>
                <a:tab pos="228600" algn="l"/>
                <a:tab pos="6210300" algn="l"/>
              </a:tabLst>
            </a:pPr>
            <a:r>
              <a:rPr lang="ru-RU" sz="2800" b="1" dirty="0">
                <a:solidFill>
                  <a:srgbClr val="FFFF00"/>
                </a:solidFill>
              </a:rPr>
              <a:t>Перечень </a:t>
            </a:r>
            <a:r>
              <a:rPr lang="ru-RU" sz="2800" b="1" dirty="0" smtClean="0">
                <a:solidFill>
                  <a:srgbClr val="FFFF00"/>
                </a:solidFill>
              </a:rPr>
              <a:t>факторов врожденного иммунитета</a:t>
            </a:r>
            <a:endParaRPr lang="ru-RU" sz="2800" b="1" dirty="0">
              <a:solidFill>
                <a:srgbClr val="FFFF00"/>
              </a:solidFill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r>
              <a:rPr lang="ru-RU" sz="2000" dirty="0">
                <a:solidFill>
                  <a:srgbClr val="000066"/>
                </a:solidFill>
                <a:cs typeface="Times New Roman" charset="0"/>
              </a:rPr>
              <a:t> </a:t>
            </a:r>
            <a:r>
              <a:rPr lang="ru-RU" sz="2000" b="1" dirty="0">
                <a:solidFill>
                  <a:srgbClr val="000066"/>
                </a:solidFill>
                <a:cs typeface="Times New Roman" charset="0"/>
              </a:rPr>
              <a:t>          </a:t>
            </a:r>
            <a:endParaRPr lang="en-GB" sz="2000" dirty="0">
              <a:solidFill>
                <a:srgbClr val="000066"/>
              </a:solidFill>
              <a:cs typeface="Times New Roman" charset="0"/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r>
              <a:rPr lang="ru-RU" sz="2000" b="1" dirty="0">
                <a:solidFill>
                  <a:srgbClr val="000066"/>
                </a:solidFill>
                <a:cs typeface="Times New Roman" charset="0"/>
              </a:rPr>
              <a:t>    </a:t>
            </a:r>
            <a:r>
              <a:rPr lang="ru-RU" sz="2400" b="1" dirty="0">
                <a:solidFill>
                  <a:srgbClr val="000066"/>
                </a:solidFill>
                <a:cs typeface="Times New Roman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cs typeface="Times New Roman" charset="0"/>
              </a:rPr>
              <a:t>   </a:t>
            </a:r>
            <a:r>
              <a:rPr lang="ru-RU" sz="2400" b="1" dirty="0">
                <a:solidFill>
                  <a:srgbClr val="CC3300"/>
                </a:solidFill>
                <a:cs typeface="Times New Roman" charset="0"/>
              </a:rPr>
              <a:t>Гуморальные факторы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: белки острой фазы, лизоцим, интерферон</a:t>
            </a:r>
            <a:r>
              <a:rPr lang="ru-RU" sz="2400" b="1" dirty="0" smtClean="0">
                <a:solidFill>
                  <a:schemeClr val="bg1"/>
                </a:solidFill>
                <a:cs typeface="Times New Roman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фактор некроза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опухолей, </a:t>
            </a:r>
            <a:r>
              <a:rPr lang="ru-RU" sz="2400" b="1" dirty="0" err="1">
                <a:solidFill>
                  <a:schemeClr val="bg1"/>
                </a:solidFill>
                <a:cs typeface="Times New Roman" charset="0"/>
              </a:rPr>
              <a:t>тромбоцитарный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 катионный белок, </a:t>
            </a:r>
            <a:r>
              <a:rPr lang="ru-RU" sz="2400" b="1" dirty="0" err="1">
                <a:solidFill>
                  <a:schemeClr val="bg1"/>
                </a:solidFill>
              </a:rPr>
              <a:t>гистатины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цистатины,криптидины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cs typeface="Times New Roman" charset="0"/>
              </a:rPr>
              <a:t>   система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комплемента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IgA</a:t>
            </a:r>
            <a:endParaRPr lang="ru-RU" sz="2400" b="1" dirty="0">
              <a:solidFill>
                <a:schemeClr val="bg1"/>
              </a:solidFill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endParaRPr lang="en-GB" sz="2400" dirty="0">
              <a:solidFill>
                <a:srgbClr val="000066"/>
              </a:solidFill>
              <a:cs typeface="Times New Roman" charset="0"/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r>
              <a:rPr lang="ru-RU" sz="2400" b="1" dirty="0">
                <a:solidFill>
                  <a:srgbClr val="000066"/>
                </a:solidFill>
                <a:cs typeface="Times New Roman" charset="0"/>
              </a:rPr>
              <a:t>     </a:t>
            </a:r>
            <a:r>
              <a:rPr lang="en-US" sz="2400" b="1" dirty="0">
                <a:solidFill>
                  <a:srgbClr val="000066"/>
                </a:solidFill>
                <a:cs typeface="Times New Roman" charset="0"/>
              </a:rPr>
              <a:t>    </a:t>
            </a:r>
            <a:r>
              <a:rPr lang="ru-RU" sz="2400" b="1" dirty="0">
                <a:solidFill>
                  <a:srgbClr val="CC3300"/>
                </a:solidFill>
                <a:cs typeface="Times New Roman" charset="0"/>
              </a:rPr>
              <a:t>Клеточные факторы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: фагоцитоз</a:t>
            </a:r>
            <a:r>
              <a:rPr lang="ru-RU" sz="2400" b="1" dirty="0">
                <a:solidFill>
                  <a:schemeClr val="bg1"/>
                </a:solidFill>
              </a:rPr>
              <a:t>( макрофаги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,</a:t>
            </a:r>
            <a:endParaRPr lang="en-US" sz="2400" b="1" dirty="0">
              <a:solidFill>
                <a:schemeClr val="bg1"/>
              </a:solidFill>
              <a:cs typeface="Times New Roman" charset="0"/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r>
              <a:rPr lang="en-US" sz="2400" b="1" dirty="0">
                <a:solidFill>
                  <a:schemeClr val="bg1"/>
                </a:solidFill>
                <a:cs typeface="Times New Roman" charset="0"/>
              </a:rPr>
              <a:t>        </a:t>
            </a:r>
            <a:r>
              <a:rPr lang="ru-RU" sz="2400" b="1" dirty="0">
                <a:solidFill>
                  <a:schemeClr val="bg1"/>
                </a:solidFill>
              </a:rPr>
              <a:t>нейтрофилы)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 натуральные киллеры</a:t>
            </a:r>
            <a:endParaRPr lang="ru-RU" sz="2400" b="1" dirty="0">
              <a:solidFill>
                <a:schemeClr val="bg1"/>
              </a:solidFill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endParaRPr lang="en-GB" sz="2400" dirty="0">
              <a:solidFill>
                <a:srgbClr val="000066"/>
              </a:solidFill>
              <a:cs typeface="Times New Roman" charset="0"/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r>
              <a:rPr lang="ru-RU" sz="2400" b="1" dirty="0">
                <a:solidFill>
                  <a:srgbClr val="000066"/>
                </a:solidFill>
                <a:cs typeface="Times New Roman" charset="0"/>
              </a:rPr>
              <a:t>    </a:t>
            </a:r>
            <a:r>
              <a:rPr lang="en-US" sz="2400" b="1" dirty="0">
                <a:solidFill>
                  <a:srgbClr val="000066"/>
                </a:solidFill>
                <a:cs typeface="Times New Roman" charset="0"/>
              </a:rPr>
              <a:t>    </a:t>
            </a:r>
            <a:r>
              <a:rPr lang="ru-RU" sz="2400" b="1" dirty="0">
                <a:solidFill>
                  <a:srgbClr val="000066"/>
                </a:solidFill>
                <a:cs typeface="Times New Roman" charset="0"/>
              </a:rPr>
              <a:t> </a:t>
            </a:r>
            <a:r>
              <a:rPr lang="ru-RU" sz="2400" b="1" dirty="0">
                <a:solidFill>
                  <a:srgbClr val="CC3300"/>
                </a:solidFill>
                <a:cs typeface="Times New Roman" charset="0"/>
              </a:rPr>
              <a:t>Внутриклеточные факторы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: </a:t>
            </a:r>
            <a:r>
              <a:rPr lang="ru-RU" sz="2400" b="1" dirty="0" err="1">
                <a:solidFill>
                  <a:schemeClr val="bg1"/>
                </a:solidFill>
                <a:cs typeface="Times New Roman" charset="0"/>
              </a:rPr>
              <a:t>рестриктазы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 бактерий, </a:t>
            </a:r>
            <a:endParaRPr lang="ru-RU" sz="2400" b="1" dirty="0" smtClean="0">
              <a:solidFill>
                <a:schemeClr val="bg1"/>
              </a:solidFill>
              <a:cs typeface="Times New Roman" charset="0"/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r>
              <a:rPr lang="ru-RU" sz="2400" b="1" dirty="0" err="1" smtClean="0">
                <a:solidFill>
                  <a:schemeClr val="bg1"/>
                </a:solidFill>
                <a:cs typeface="Times New Roman" charset="0"/>
              </a:rPr>
              <a:t>Д</a:t>
            </a:r>
            <a:r>
              <a:rPr lang="ru-RU" sz="2400" b="1" dirty="0" err="1" smtClean="0">
                <a:solidFill>
                  <a:schemeClr val="bg1"/>
                </a:solidFill>
              </a:rPr>
              <a:t>и</a:t>
            </a:r>
            <a:r>
              <a:rPr lang="ru-RU" sz="2400" b="1" dirty="0" err="1" smtClean="0">
                <a:solidFill>
                  <a:schemeClr val="bg1"/>
                </a:solidFill>
                <a:cs typeface="Times New Roman" charset="0"/>
              </a:rPr>
              <a:t>фензины</a:t>
            </a:r>
            <a:r>
              <a:rPr lang="ru-RU" sz="2400" b="1" dirty="0" smtClean="0">
                <a:solidFill>
                  <a:schemeClr val="bg1"/>
                </a:solidFill>
                <a:cs typeface="Times New Roman" charset="0"/>
              </a:rPr>
              <a:t> лейкоцитов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, малые </a:t>
            </a:r>
            <a:r>
              <a:rPr lang="ru-RU" sz="2400" b="1" dirty="0">
                <a:solidFill>
                  <a:schemeClr val="bg1"/>
                </a:solidFill>
              </a:rPr>
              <a:t> дву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спиральные РНК, </a:t>
            </a:r>
            <a:r>
              <a:rPr lang="ru-RU" sz="2400" b="1" dirty="0">
                <a:solidFill>
                  <a:schemeClr val="bg1"/>
                </a:solidFill>
              </a:rPr>
              <a:t>активные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 формы кислорода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NO</a:t>
            </a:r>
            <a:r>
              <a:rPr lang="ru-RU" sz="2400" b="1" dirty="0">
                <a:solidFill>
                  <a:schemeClr val="bg1"/>
                </a:solidFill>
                <a:cs typeface="Times New Roman" charset="0"/>
              </a:rPr>
              <a:t> </a:t>
            </a:r>
            <a:endParaRPr lang="en-GB" sz="2400" dirty="0">
              <a:solidFill>
                <a:schemeClr val="bg1"/>
              </a:solidFill>
              <a:cs typeface="Times New Roman" charset="0"/>
            </a:endParaRPr>
          </a:p>
          <a:p>
            <a:pPr marL="228600" indent="-457200">
              <a:tabLst>
                <a:tab pos="228600" algn="l"/>
                <a:tab pos="6210300" algn="l"/>
              </a:tabLst>
            </a:pPr>
            <a:endParaRPr lang="en-GB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26"/>
          <p:cNvPicPr>
            <a:picLocks noChangeAspect="1" noChangeArrowheads="1"/>
          </p:cNvPicPr>
          <p:nvPr/>
        </p:nvPicPr>
        <p:blipFill>
          <a:blip r:embed="rId3" cstate="print"/>
          <a:srcRect b="13257"/>
          <a:stretch>
            <a:fillRect/>
          </a:stretch>
        </p:blipFill>
        <p:spPr bwMode="auto">
          <a:xfrm>
            <a:off x="1066800" y="746125"/>
            <a:ext cx="80772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1027"/>
          <p:cNvSpPr txBox="1">
            <a:spLocks noChangeArrowheads="1"/>
          </p:cNvSpPr>
          <p:nvPr/>
        </p:nvSpPr>
        <p:spPr bwMode="auto">
          <a:xfrm>
            <a:off x="1660525" y="5527675"/>
            <a:ext cx="1815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ФАГОЦИТОЗ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Nk"/>
          <p:cNvPicPr>
            <a:picLocks noChangeAspect="1" noChangeArrowheads="1"/>
          </p:cNvPicPr>
          <p:nvPr/>
        </p:nvPicPr>
        <p:blipFill>
          <a:blip r:embed="rId2" cstate="print"/>
          <a:srcRect b="7739"/>
          <a:stretch>
            <a:fillRect/>
          </a:stretch>
        </p:blipFill>
        <p:spPr bwMode="auto">
          <a:xfrm>
            <a:off x="1427432" y="908720"/>
            <a:ext cx="76404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658729" y="117475"/>
            <a:ext cx="5571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Взаимодействие натурального киллера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и клетки-мишени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967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Давайте говорить друг другу комплименты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Ведь это все любви счастливые моменты 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                                            Из песни Булата Окуджавы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05" y="1700808"/>
            <a:ext cx="8530895" cy="345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79525" y="193675"/>
            <a:ext cx="579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Интактные</a:t>
            </a:r>
            <a:r>
              <a:rPr lang="ru-RU" sz="2400" b="1" dirty="0">
                <a:solidFill>
                  <a:srgbClr val="FFFF00"/>
                </a:solidFill>
              </a:rPr>
              <a:t> и убитые комплементом </a:t>
            </a:r>
            <a:r>
              <a:rPr lang="en-US" sz="2400" b="1" dirty="0" err="1">
                <a:solidFill>
                  <a:srgbClr val="FFFF00"/>
                </a:solidFill>
              </a:rPr>
              <a:t>E.coli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16125"/>
            <a:ext cx="7772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31925" y="193675"/>
            <a:ext cx="6161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Вирус </a:t>
            </a:r>
            <a:r>
              <a:rPr lang="ru-RU" sz="2400" b="1" dirty="0" err="1">
                <a:solidFill>
                  <a:srgbClr val="FFFF00"/>
                </a:solidFill>
              </a:rPr>
              <a:t>Эпштейн-Барр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интактный</a:t>
            </a:r>
            <a:r>
              <a:rPr lang="ru-RU" sz="2400" b="1" dirty="0">
                <a:solidFill>
                  <a:srgbClr val="FFFF00"/>
                </a:solidFill>
              </a:rPr>
              <a:t> и покрытый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 комплементом и АТ+ комплемент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33400"/>
            <a:ext cx="3886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0"/>
            <a:ext cx="6862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ПОРЫ, ОБРАЗОВАННЫЕ С9 КОМПОНЕНТОМ КОМПЛЕМЕНТА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355725" y="574675"/>
            <a:ext cx="2522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Диаметр поры – 12 нм,</a:t>
            </a:r>
          </a:p>
          <a:p>
            <a:r>
              <a:rPr lang="ru-RU" b="1" dirty="0">
                <a:solidFill>
                  <a:srgbClr val="FFFF00"/>
                </a:solidFill>
              </a:rPr>
              <a:t>Высота 15 нм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811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Как факторы врожденного иммунитета распознают «Чужое»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88840"/>
            <a:ext cx="734481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Основа распознавания во врожденном иммунитете –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узнавание  образов патогенности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996952"/>
            <a:ext cx="7992888" cy="27565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Образы патогенности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PAMP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Pathogen-associated molecular patterns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 - </a:t>
            </a:r>
            <a:r>
              <a:rPr lang="ru-RU" sz="2400" dirty="0" err="1" smtClean="0">
                <a:solidFill>
                  <a:schemeClr val="bg1"/>
                </a:solidFill>
                <a:latin typeface="Arial" charset="0"/>
              </a:rPr>
              <a:t>патоген-ассоциированные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 молекулярные паттерны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)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 - группы молекул, характерные для </a:t>
            </a:r>
            <a:r>
              <a:rPr lang="ru-RU" sz="2400" dirty="0" err="1" smtClean="0">
                <a:solidFill>
                  <a:schemeClr val="bg1"/>
                </a:solidFill>
                <a:latin typeface="Arial" charset="0"/>
              </a:rPr>
              <a:t>патогенов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 (вирусы, бактерии, грибы, простейшие, паразиты), но отсутствующие в организме-хозяине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Рецепторы</a:t>
            </a:r>
            <a:r>
              <a:rPr lang="ru-RU" sz="24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для распознавания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PAMP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 имеют все многоклеточные организмы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мечников 31"/>
          <p:cNvPicPr>
            <a:picLocks noChangeAspect="1" noChangeArrowheads="1"/>
          </p:cNvPicPr>
          <p:nvPr/>
        </p:nvPicPr>
        <p:blipFill>
          <a:blip r:embed="rId3" cstate="print"/>
          <a:srcRect l="10191" t="2406" r="10661" b="13924"/>
          <a:stretch>
            <a:fillRect/>
          </a:stretch>
        </p:blipFill>
        <p:spPr bwMode="auto">
          <a:xfrm>
            <a:off x="492125" y="836613"/>
            <a:ext cx="3762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932363" y="0"/>
            <a:ext cx="3786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kumimoji="0"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П. Эрлих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932363" y="836613"/>
          <a:ext cx="3940175" cy="5661025"/>
        </p:xfrm>
        <a:graphic>
          <a:graphicData uri="http://schemas.openxmlformats.org/presentationml/2006/ole">
            <p:oleObj spid="_x0000_s1026" name="Фотография Photo Editor" r:id="rId4" imgW="8573697" imgH="12317544" progId="">
              <p:embed/>
            </p:oleObj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23850" y="0"/>
            <a:ext cx="4000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kumimoji="0"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И.И. Мечников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76200"/>
            <a:ext cx="9372600" cy="7086600"/>
            <a:chOff x="-48" y="-48"/>
            <a:chExt cx="5904" cy="446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48" y="3888"/>
              <a:ext cx="5904" cy="528"/>
              <a:chOff x="-48" y="3840"/>
              <a:chExt cx="5904" cy="528"/>
            </a:xfrm>
          </p:grpSpPr>
          <p:sp>
            <p:nvSpPr>
              <p:cNvPr id="168965" name="Rectangle 5"/>
              <p:cNvSpPr>
                <a:spLocks noChangeArrowheads="1"/>
              </p:cNvSpPr>
              <p:nvPr/>
            </p:nvSpPr>
            <p:spPr bwMode="auto">
              <a:xfrm>
                <a:off x="-48" y="3840"/>
                <a:ext cx="1680" cy="336"/>
              </a:xfrm>
              <a:prstGeom prst="rect">
                <a:avLst/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966" name="Rectangle 6"/>
              <p:cNvSpPr>
                <a:spLocks noChangeArrowheads="1"/>
              </p:cNvSpPr>
              <p:nvPr/>
            </p:nvSpPr>
            <p:spPr bwMode="auto">
              <a:xfrm>
                <a:off x="-48" y="4032"/>
                <a:ext cx="5904" cy="336"/>
              </a:xfrm>
              <a:prstGeom prst="rect">
                <a:avLst/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6896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0"/>
              <a:ext cx="180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968" name="Picture 8" descr="hahnfried6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" y="192"/>
              <a:ext cx="456" cy="534"/>
            </a:xfrm>
            <a:prstGeom prst="rect">
              <a:avLst/>
            </a:prstGeom>
            <a:noFill/>
          </p:spPr>
        </p:pic>
        <p:pic>
          <p:nvPicPr>
            <p:cNvPr id="16896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" y="219"/>
              <a:ext cx="720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97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" y="720"/>
              <a:ext cx="163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8971" name="Line 11"/>
            <p:cNvSpPr>
              <a:spLocks noChangeShapeType="1"/>
            </p:cNvSpPr>
            <p:nvPr/>
          </p:nvSpPr>
          <p:spPr bwMode="auto">
            <a:xfrm flipV="1">
              <a:off x="2352" y="-48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3722688" y="1354138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0" y="6265863"/>
            <a:ext cx="9286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900" b="1" i="1">
                <a:latin typeface="Comic Sans MS" pitchFamily="66" charset="0"/>
              </a:rPr>
              <a:t>Thomas Liehr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3851275" y="188913"/>
            <a:ext cx="518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What is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</a:t>
            </a:r>
            <a:r>
              <a:rPr lang="en-US" b="1" i="1">
                <a:latin typeface="Arial" charset="0"/>
              </a:rPr>
              <a:t>Molecular</a:t>
            </a:r>
            <a:r>
              <a:rPr lang="en-US">
                <a:latin typeface="Arial" charset="0"/>
              </a:rPr>
              <a:t> </a:t>
            </a:r>
            <a:r>
              <a:rPr lang="en-US" b="1" i="1">
                <a:latin typeface="Arial" charset="0"/>
              </a:rPr>
              <a:t>Cytogenetics </a:t>
            </a:r>
            <a:r>
              <a:rPr lang="en-US">
                <a:latin typeface="Arial" charset="0"/>
              </a:rPr>
              <a:t>?</a:t>
            </a:r>
          </a:p>
        </p:txBody>
      </p:sp>
      <p:pic>
        <p:nvPicPr>
          <p:cNvPr id="168990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2948" y="0"/>
            <a:ext cx="8657396" cy="64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556500" cy="39719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Arial" charset="0"/>
              </a:rPr>
              <a:t>	</a:t>
            </a:r>
            <a:r>
              <a:rPr lang="ru-RU" sz="2800" u="sng" dirty="0" smtClean="0">
                <a:latin typeface="Arial" charset="0"/>
              </a:rPr>
              <a:t>Положение </a:t>
            </a:r>
            <a:r>
              <a:rPr lang="en-US" sz="2800" u="sng" dirty="0" smtClean="0">
                <a:latin typeface="Arial" charset="0"/>
              </a:rPr>
              <a:t>4</a:t>
            </a:r>
            <a:endParaRPr lang="ru-RU" sz="2800" u="sng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	Условием включения адаптивного иммунитета является предварительная активация врожденного иммунитета.</a:t>
            </a:r>
            <a:r>
              <a:rPr lang="ru-RU" sz="2400" dirty="0" smtClean="0">
                <a:latin typeface="Arial" charset="0"/>
              </a:rPr>
              <a:t> Адаптивный иммунитет практически не располагает собственными </a:t>
            </a:r>
            <a:r>
              <a:rPr lang="ru-RU" sz="2400" dirty="0" err="1" smtClean="0">
                <a:latin typeface="Arial" charset="0"/>
              </a:rPr>
              <a:t>эффекторными</a:t>
            </a:r>
            <a:r>
              <a:rPr lang="ru-RU" sz="2400" dirty="0" smtClean="0">
                <a:latin typeface="Arial" charset="0"/>
              </a:rPr>
              <a:t> механизмами, поэтому использует </a:t>
            </a:r>
            <a:r>
              <a:rPr lang="ru-RU" sz="2400" dirty="0" err="1" smtClean="0">
                <a:latin typeface="Arial" charset="0"/>
              </a:rPr>
              <a:t>эффекторные</a:t>
            </a:r>
            <a:r>
              <a:rPr lang="ru-RU" sz="2400" dirty="0" smtClean="0">
                <a:latin typeface="Arial" charset="0"/>
              </a:rPr>
              <a:t> механизмы врожденного иммунитета, придавая им большую </a:t>
            </a:r>
            <a:r>
              <a:rPr lang="ru-RU" sz="2400" dirty="0" err="1" smtClean="0">
                <a:latin typeface="Arial" charset="0"/>
              </a:rPr>
              <a:t>прицельность</a:t>
            </a:r>
            <a:r>
              <a:rPr lang="ru-RU" sz="2400" dirty="0" smtClean="0">
                <a:latin typeface="Arial" charset="0"/>
              </a:rPr>
              <a:t> и повышая их эффективность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61375" cy="1143000"/>
          </a:xfrm>
          <a:noFill/>
        </p:spPr>
        <p:txBody>
          <a:bodyPr anchor="b"/>
          <a:lstStyle/>
          <a:p>
            <a:pPr algn="ctr" eaLnBrk="1" hangingPunct="1"/>
            <a:r>
              <a:rPr lang="ru-RU" sz="3200" smtClean="0">
                <a:solidFill>
                  <a:srgbClr val="CCECFF"/>
                </a:solidFill>
              </a:rPr>
              <a:t>Общая характеристика системы иммунитета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7058025" cy="41148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latin typeface="Arial" charset="0"/>
              </a:rPr>
              <a:t>	</a:t>
            </a:r>
            <a:r>
              <a:rPr lang="ru-RU" sz="2800" u="sng" dirty="0" smtClean="0"/>
              <a:t>Положение 5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Адаптивная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неоиммунная</a:t>
            </a:r>
            <a:r>
              <a:rPr lang="ru-RU" sz="2400" dirty="0" smtClean="0"/>
              <a:t> система включается лишь тогда, когда оказались неэффективными врожденные или </a:t>
            </a:r>
            <a:r>
              <a:rPr lang="ru-RU" sz="2400" dirty="0" err="1" smtClean="0"/>
              <a:t>палео-иммунные</a:t>
            </a:r>
            <a:r>
              <a:rPr lang="ru-RU" sz="2400" dirty="0" smtClean="0"/>
              <a:t> механизмы, которыми нередко завершается иммунный ответ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288" y="404813"/>
            <a:ext cx="8461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kumimoji="0" lang="ru-RU" sz="3200" kern="0" dirty="0">
                <a:solidFill>
                  <a:srgbClr val="CCECFF"/>
                </a:solidFill>
                <a:latin typeface="+mj-lt"/>
                <a:ea typeface="+mj-ea"/>
                <a:cs typeface="+mj-cs"/>
              </a:rPr>
              <a:t>Общая характеристика системы иммунитета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01000" cy="45561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latin typeface="Arial" charset="0"/>
              </a:rPr>
              <a:t>	</a:t>
            </a:r>
            <a:r>
              <a:rPr lang="ru-RU" sz="2800" u="sng" dirty="0" smtClean="0">
                <a:latin typeface="Arial" charset="0"/>
              </a:rPr>
              <a:t>Положение </a:t>
            </a:r>
            <a:r>
              <a:rPr lang="en-US" sz="2800" u="sng" dirty="0" smtClean="0">
                <a:latin typeface="Arial" charset="0"/>
              </a:rPr>
              <a:t>6</a:t>
            </a:r>
            <a:endParaRPr lang="ru-RU" sz="2800" u="sng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ru-RU" sz="2400" u="sng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sz="2400" dirty="0" smtClean="0">
                <a:latin typeface="Arial" charset="0"/>
              </a:rPr>
              <a:t>	Главное преимущество адаптивного иммунитета перед врожденным состоит в формировании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иммунологической памяти</a:t>
            </a:r>
            <a:r>
              <a:rPr lang="ru-RU" sz="2400" dirty="0" smtClean="0">
                <a:latin typeface="Arial" charset="0"/>
              </a:rPr>
              <a:t>, резко повышающей эффективность иммунной защиты при повторном поступлении </a:t>
            </a:r>
            <a:r>
              <a:rPr lang="ru-RU" sz="2400" dirty="0" err="1" smtClean="0">
                <a:latin typeface="Arial" charset="0"/>
              </a:rPr>
              <a:t>патогена</a:t>
            </a:r>
            <a:r>
              <a:rPr lang="ru-RU" sz="2400" dirty="0" smtClean="0">
                <a:latin typeface="Arial" charset="0"/>
              </a:rPr>
              <a:t> и фактически предотвращающей при этом повторное развитие заболевания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404813"/>
            <a:ext cx="8461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kumimoji="0" lang="ru-RU" sz="3200" kern="0" dirty="0">
                <a:solidFill>
                  <a:srgbClr val="CCECFF"/>
                </a:solidFill>
                <a:latin typeface="+mj-lt"/>
                <a:ea typeface="+mj-ea"/>
                <a:cs typeface="+mj-cs"/>
              </a:rPr>
              <a:t>Общая характеристика системы иммунитета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343775" cy="41148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latin typeface="Arial" charset="0"/>
              </a:rPr>
              <a:t>	</a:t>
            </a:r>
            <a:r>
              <a:rPr lang="ru-RU" sz="2800" u="sng" dirty="0" smtClean="0">
                <a:latin typeface="Arial" charset="0"/>
              </a:rPr>
              <a:t>Положение 7</a:t>
            </a:r>
          </a:p>
          <a:p>
            <a:pPr eaLnBrk="1" hangingPunct="1">
              <a:buFontTx/>
              <a:buNone/>
            </a:pPr>
            <a:endParaRPr lang="ru-RU" sz="2800" u="sng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sz="2400" dirty="0" smtClean="0">
                <a:latin typeface="Arial" charset="0"/>
              </a:rPr>
              <a:t>	Все активированные защитные факторы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врожденного</a:t>
            </a:r>
            <a:r>
              <a:rPr lang="ru-RU" sz="2400" dirty="0" smtClean="0">
                <a:latin typeface="Arial" charset="0"/>
              </a:rPr>
              <a:t> базисного  и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приобретенного</a:t>
            </a:r>
            <a:r>
              <a:rPr lang="ru-RU" sz="2400" dirty="0" smtClean="0">
                <a:latin typeface="Arial" charset="0"/>
              </a:rPr>
              <a:t> адаптивного иммунитета в конечном итоге реализуют свою 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latin typeface="Arial" charset="0"/>
              </a:rPr>
              <a:t>	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ЭФФЕКТОРНУЮ АКТИВНОСТЬ В ОЧАГЕ ВОСПАЛЕНИЯ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404813"/>
            <a:ext cx="8461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kumimoji="0" lang="ru-RU" sz="3200" kern="0" dirty="0">
                <a:solidFill>
                  <a:srgbClr val="CCECFF"/>
                </a:solidFill>
                <a:latin typeface="+mj-lt"/>
                <a:ea typeface="+mj-ea"/>
                <a:cs typeface="+mj-cs"/>
              </a:rPr>
              <a:t>Общая характеристика системы иммунитета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Блок-схема: процесс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solidFill>
            <a:srgbClr val="00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647700"/>
          </a:xfrm>
        </p:spPr>
        <p:txBody>
          <a:bodyPr/>
          <a:lstStyle/>
          <a:p>
            <a:pPr algn="ctr" eaLnBrk="1" hangingPunct="1"/>
            <a:r>
              <a:rPr lang="ru-RU" sz="2600" b="1" smtClean="0">
                <a:solidFill>
                  <a:srgbClr val="CCECFF"/>
                </a:solidFill>
              </a:rPr>
              <a:t>ИММУННАЯ СИСТЕМА</a:t>
            </a:r>
            <a:endParaRPr lang="ru-RU" sz="2600" b="1" smtClean="0">
              <a:solidFill>
                <a:srgbClr val="CCECFF"/>
              </a:solidFill>
              <a:cs typeface="Times New Roman" pitchFamily="18" charset="0"/>
            </a:endParaRPr>
          </a:p>
        </p:txBody>
      </p:sp>
      <p:sp>
        <p:nvSpPr>
          <p:cNvPr id="40964" name="Oval 3"/>
          <p:cNvSpPr>
            <a:spLocks noChangeArrowheads="1"/>
          </p:cNvSpPr>
          <p:nvPr/>
        </p:nvSpPr>
        <p:spPr bwMode="auto">
          <a:xfrm>
            <a:off x="1258888" y="1989138"/>
            <a:ext cx="2700337" cy="2809875"/>
          </a:xfrm>
          <a:prstGeom prst="ellipse">
            <a:avLst/>
          </a:prstGeom>
          <a:solidFill>
            <a:srgbClr val="FF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kumimoji="0" lang="ru-RU" sz="1200">
              <a:latin typeface="Verdana" pitchFamily="34" charset="0"/>
            </a:endParaRPr>
          </a:p>
          <a:p>
            <a:endParaRPr kumimoji="0" lang="ru-RU" sz="1100">
              <a:latin typeface="Verdana" pitchFamily="34" charset="0"/>
            </a:endParaRPr>
          </a:p>
          <a:p>
            <a:endParaRPr kumimoji="0" lang="ru-RU">
              <a:latin typeface="Verdana" pitchFamily="34" charset="0"/>
            </a:endParaRPr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1763713" y="3860800"/>
            <a:ext cx="1657350" cy="60642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sz="1400">
                <a:solidFill>
                  <a:schemeClr val="bg1"/>
                </a:solidFill>
                <a:latin typeface="Verdana" pitchFamily="34" charset="0"/>
              </a:rPr>
              <a:t>Минуты-часы</a:t>
            </a:r>
          </a:p>
        </p:txBody>
      </p:sp>
      <p:sp>
        <p:nvSpPr>
          <p:cNvPr id="40966" name="AutoShape 5"/>
          <p:cNvSpPr>
            <a:spLocks noChangeArrowheads="1"/>
          </p:cNvSpPr>
          <p:nvPr/>
        </p:nvSpPr>
        <p:spPr bwMode="auto">
          <a:xfrm>
            <a:off x="1763713" y="2349500"/>
            <a:ext cx="1727200" cy="64770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ru-RU" sz="1400">
                <a:solidFill>
                  <a:schemeClr val="bg1"/>
                </a:solidFill>
                <a:latin typeface="Verdana" pitchFamily="34" charset="0"/>
              </a:rPr>
              <a:t>3-4 сут.</a:t>
            </a:r>
            <a:r>
              <a:rPr kumimoji="0" lang="en-US" sz="1400">
                <a:solidFill>
                  <a:schemeClr val="bg1"/>
                </a:solidFill>
                <a:latin typeface="Verdana" pitchFamily="34" charset="0"/>
              </a:rPr>
              <a:t>-1 </a:t>
            </a:r>
            <a:r>
              <a:rPr kumimoji="0" lang="ru-RU" sz="1400">
                <a:solidFill>
                  <a:schemeClr val="bg1"/>
                </a:solidFill>
                <a:latin typeface="Verdana" pitchFamily="34" charset="0"/>
              </a:rPr>
              <a:t>мес.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6443663" y="1700213"/>
            <a:ext cx="2520950" cy="1465262"/>
          </a:xfrm>
          <a:prstGeom prst="rect">
            <a:avLst/>
          </a:prstGeom>
          <a:solidFill>
            <a:srgbClr val="7CAAE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>
                <a:latin typeface="Verdana" pitchFamily="34" charset="0"/>
              </a:rPr>
              <a:t>Система </a:t>
            </a:r>
            <a:r>
              <a:rPr kumimoji="0" lang="ru-RU" b="1">
                <a:latin typeface="Verdana" pitchFamily="34" charset="0"/>
              </a:rPr>
              <a:t>приобретенного </a:t>
            </a:r>
            <a:r>
              <a:rPr kumimoji="0" lang="ru-RU">
                <a:latin typeface="Verdana" pitchFamily="34" charset="0"/>
              </a:rPr>
              <a:t>надстроечного адаптивного</a:t>
            </a:r>
          </a:p>
          <a:p>
            <a:r>
              <a:rPr kumimoji="0" lang="ru-RU">
                <a:latin typeface="Verdana" pitchFamily="34" charset="0"/>
              </a:rPr>
              <a:t>нео-иммунитета</a:t>
            </a: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6443663" y="3716338"/>
            <a:ext cx="2520950" cy="1190625"/>
          </a:xfrm>
          <a:prstGeom prst="rect">
            <a:avLst/>
          </a:prstGeom>
          <a:solidFill>
            <a:srgbClr val="93BF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>
                <a:latin typeface="Verdana" pitchFamily="34" charset="0"/>
              </a:rPr>
              <a:t>Система </a:t>
            </a:r>
            <a:r>
              <a:rPr kumimoji="0" lang="ru-RU" b="1">
                <a:latin typeface="Verdana" pitchFamily="34" charset="0"/>
              </a:rPr>
              <a:t>врожденного </a:t>
            </a:r>
            <a:r>
              <a:rPr kumimoji="0" lang="ru-RU">
                <a:latin typeface="Verdana" pitchFamily="34" charset="0"/>
              </a:rPr>
              <a:t>базисного     </a:t>
            </a:r>
            <a:endParaRPr kumimoji="0" lang="ru-RU">
              <a:latin typeface="Arial" charset="0"/>
            </a:endParaRPr>
          </a:p>
          <a:p>
            <a:r>
              <a:rPr kumimoji="0" lang="ru-RU">
                <a:latin typeface="Verdana" pitchFamily="34" charset="0"/>
              </a:rPr>
              <a:t>палео-иммунитета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4140200" y="2060575"/>
            <a:ext cx="2303463" cy="581025"/>
          </a:xfrm>
          <a:prstGeom prst="rect">
            <a:avLst/>
          </a:prstGeom>
          <a:solidFill>
            <a:srgbClr val="7CAAE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1600">
                <a:latin typeface="Verdana" pitchFamily="34" charset="0"/>
              </a:rPr>
              <a:t>АГ-специфические или Т-эффекторы</a:t>
            </a:r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4067175" y="3213100"/>
            <a:ext cx="2374900" cy="1803400"/>
          </a:xfrm>
          <a:prstGeom prst="rect">
            <a:avLst/>
          </a:prstGeom>
          <a:solidFill>
            <a:srgbClr val="93BF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1600">
                <a:latin typeface="Verdana" pitchFamily="34" charset="0"/>
              </a:rPr>
              <a:t>Фагоциты, </a:t>
            </a:r>
            <a:r>
              <a:rPr kumimoji="0" lang="en-US" sz="1600">
                <a:latin typeface="Verdana" pitchFamily="34" charset="0"/>
              </a:rPr>
              <a:t>NK</a:t>
            </a:r>
            <a:r>
              <a:rPr kumimoji="0" lang="ru-RU" sz="1600">
                <a:latin typeface="Verdana" pitchFamily="34" charset="0"/>
              </a:rPr>
              <a:t>, комплемент, СРБ, лизоцим, фибронектин, свободные радикалы, ЛПС-связывающие белки</a:t>
            </a:r>
          </a:p>
        </p:txBody>
      </p:sp>
      <p:graphicFrame>
        <p:nvGraphicFramePr>
          <p:cNvPr id="942090" name="Group 10"/>
          <p:cNvGraphicFramePr>
            <a:graphicFrameLocks noGrp="1"/>
          </p:cNvGraphicFramePr>
          <p:nvPr>
            <p:ph idx="1"/>
          </p:nvPr>
        </p:nvGraphicFramePr>
        <p:xfrm>
          <a:off x="1187450" y="5445125"/>
          <a:ext cx="7956550" cy="693738"/>
        </p:xfrm>
        <a:graphic>
          <a:graphicData uri="http://schemas.openxmlformats.org/drawingml/2006/table">
            <a:tbl>
              <a:tblPr/>
              <a:tblGrid>
                <a:gridCol w="2654300"/>
                <a:gridCol w="2647950"/>
                <a:gridCol w="2654300"/>
              </a:tblGrid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Покровные ткани, слизистые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Барьер очага воспаления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Барьерные функции лимфоидных органов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1116013" y="6237288"/>
            <a:ext cx="8027987" cy="366712"/>
          </a:xfrm>
          <a:prstGeom prst="rect">
            <a:avLst/>
          </a:prstGeom>
          <a:solidFill>
            <a:srgbClr val="8AD2D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>
                <a:solidFill>
                  <a:schemeClr val="bg1"/>
                </a:solidFill>
                <a:latin typeface="Verdana" pitchFamily="34" charset="0"/>
              </a:rPr>
              <a:t>Биологические барьеры</a:t>
            </a:r>
          </a:p>
        </p:txBody>
      </p:sp>
      <p:sp>
        <p:nvSpPr>
          <p:cNvPr id="40982" name="Text Box 21"/>
          <p:cNvSpPr txBox="1">
            <a:spLocks noChangeArrowheads="1"/>
          </p:cNvSpPr>
          <p:nvPr/>
        </p:nvSpPr>
        <p:spPr bwMode="auto">
          <a:xfrm>
            <a:off x="1619250" y="32131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>
                <a:solidFill>
                  <a:schemeClr val="bg1"/>
                </a:solidFill>
                <a:latin typeface="Verdana" pitchFamily="34" charset="0"/>
              </a:rPr>
              <a:t>Очаг воспаления</a:t>
            </a:r>
          </a:p>
        </p:txBody>
      </p:sp>
      <p:sp>
        <p:nvSpPr>
          <p:cNvPr id="942102" name="AutoShape 22"/>
          <p:cNvSpPr>
            <a:spLocks noChangeArrowheads="1"/>
          </p:cNvSpPr>
          <p:nvPr/>
        </p:nvSpPr>
        <p:spPr bwMode="auto">
          <a:xfrm>
            <a:off x="1042988" y="1628775"/>
            <a:ext cx="144462" cy="3600450"/>
          </a:xfrm>
          <a:prstGeom prst="downArrow">
            <a:avLst>
              <a:gd name="adj1" fmla="val 75815"/>
              <a:gd name="adj2" fmla="val 203539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4" name="Line 23"/>
          <p:cNvSpPr>
            <a:spLocks noChangeShapeType="1"/>
          </p:cNvSpPr>
          <p:nvPr/>
        </p:nvSpPr>
        <p:spPr bwMode="auto">
          <a:xfrm flipV="1">
            <a:off x="0" y="3068638"/>
            <a:ext cx="10064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85" name="Line 24"/>
          <p:cNvSpPr>
            <a:spLocks noChangeShapeType="1"/>
          </p:cNvSpPr>
          <p:nvPr/>
        </p:nvSpPr>
        <p:spPr bwMode="auto">
          <a:xfrm flipV="1">
            <a:off x="0" y="5445125"/>
            <a:ext cx="1042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86" name="Rectangle 25"/>
          <p:cNvSpPr>
            <a:spLocks noChangeArrowheads="1"/>
          </p:cNvSpPr>
          <p:nvPr/>
        </p:nvSpPr>
        <p:spPr bwMode="auto">
          <a:xfrm>
            <a:off x="0" y="2205038"/>
            <a:ext cx="11874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0" lang="ru-RU" sz="1100" b="1">
                <a:latin typeface="Tahoma" pitchFamily="34" charset="0"/>
              </a:rPr>
              <a:t>Чужеродный агент</a:t>
            </a:r>
            <a:endParaRPr kumimoji="0" lang="ru-RU" sz="1100" b="1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42106" name="Line 26"/>
          <p:cNvSpPr>
            <a:spLocks noChangeShapeType="1"/>
          </p:cNvSpPr>
          <p:nvPr/>
        </p:nvSpPr>
        <p:spPr bwMode="auto">
          <a:xfrm flipH="1">
            <a:off x="3924300" y="3141663"/>
            <a:ext cx="2519363" cy="0"/>
          </a:xfrm>
          <a:prstGeom prst="lin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42107" name="Line 27"/>
          <p:cNvSpPr>
            <a:spLocks noChangeShapeType="1"/>
          </p:cNvSpPr>
          <p:nvPr/>
        </p:nvSpPr>
        <p:spPr bwMode="auto">
          <a:xfrm flipH="1">
            <a:off x="3851275" y="2781300"/>
            <a:ext cx="2519363" cy="0"/>
          </a:xfrm>
          <a:prstGeom prst="lin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42108" name="Line 28"/>
          <p:cNvSpPr>
            <a:spLocks noChangeShapeType="1"/>
          </p:cNvSpPr>
          <p:nvPr/>
        </p:nvSpPr>
        <p:spPr bwMode="auto">
          <a:xfrm flipH="1" flipV="1">
            <a:off x="1258888" y="5156200"/>
            <a:ext cx="5113337" cy="1588"/>
          </a:xfrm>
          <a:prstGeom prst="lin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90" name="Line 29"/>
          <p:cNvSpPr>
            <a:spLocks noChangeShapeType="1"/>
          </p:cNvSpPr>
          <p:nvPr/>
        </p:nvSpPr>
        <p:spPr bwMode="auto">
          <a:xfrm>
            <a:off x="1116013" y="1412875"/>
            <a:ext cx="802798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964612" cy="1412875"/>
          </a:xfrm>
        </p:spPr>
        <p:txBody>
          <a:bodyPr/>
          <a:lstStyle/>
          <a:p>
            <a:pPr algn="ctr" eaLnBrk="1" hangingPunct="1"/>
            <a:r>
              <a:rPr lang="ru-RU" sz="2200" b="1" smtClean="0">
                <a:solidFill>
                  <a:srgbClr val="CCECFF"/>
                </a:solidFill>
              </a:rPr>
              <a:t>Общая схема воспалительного и иммунного ответов: </a:t>
            </a:r>
            <a:r>
              <a:rPr lang="ru-RU" sz="2200" b="1" smtClean="0">
                <a:solidFill>
                  <a:srgbClr val="CCECFF"/>
                </a:solidFill>
                <a:latin typeface="Arial" charset="0"/>
              </a:rPr>
              <a:t/>
            </a:r>
            <a:br>
              <a:rPr lang="ru-RU" sz="2200" b="1" smtClean="0">
                <a:solidFill>
                  <a:srgbClr val="CCECFF"/>
                </a:solidFill>
                <a:latin typeface="Arial" charset="0"/>
              </a:rPr>
            </a:br>
            <a:r>
              <a:rPr lang="ru-RU" sz="2200" b="1" smtClean="0">
                <a:solidFill>
                  <a:srgbClr val="CCECFF"/>
                </a:solidFill>
              </a:rPr>
              <a:t>при действии флогогенных, патогенных</a:t>
            </a:r>
            <a:r>
              <a:rPr lang="ru-RU" sz="2200" b="1" smtClean="0">
                <a:solidFill>
                  <a:srgbClr val="CCECFF"/>
                </a:solidFill>
                <a:latin typeface="Arial" charset="0"/>
              </a:rPr>
              <a:t> </a:t>
            </a:r>
            <a:r>
              <a:rPr lang="ru-RU" sz="2200" b="1" smtClean="0">
                <a:solidFill>
                  <a:srgbClr val="CCECFF"/>
                </a:solidFill>
              </a:rPr>
              <a:t>факторов</a:t>
            </a:r>
            <a:endParaRPr lang="ru-RU" sz="2200" smtClean="0">
              <a:solidFill>
                <a:srgbClr val="CCECFF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887" cy="51831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dirty="0" smtClean="0"/>
              <a:t>I</a:t>
            </a:r>
            <a:r>
              <a:rPr lang="ru-RU" sz="1900" dirty="0" smtClean="0"/>
              <a:t>.</a:t>
            </a:r>
            <a:r>
              <a:rPr lang="ru-RU" sz="2800" dirty="0" smtClean="0"/>
              <a:t>  </a:t>
            </a:r>
            <a:r>
              <a:rPr lang="ru-RU" sz="1900" dirty="0" smtClean="0">
                <a:solidFill>
                  <a:srgbClr val="FFFF00"/>
                </a:solidFill>
                <a:latin typeface="Arial" charset="0"/>
              </a:rPr>
              <a:t>Начало воспаления</a:t>
            </a:r>
            <a:r>
              <a:rPr lang="ru-RU" sz="1900" dirty="0" smtClean="0">
                <a:solidFill>
                  <a:srgbClr val="FBEEAF"/>
                </a:solidFill>
                <a:latin typeface="Arial" charset="0"/>
              </a:rPr>
              <a:t>.</a:t>
            </a:r>
            <a:r>
              <a:rPr lang="ru-RU" sz="1900" dirty="0" smtClean="0">
                <a:latin typeface="Arial" charset="0"/>
              </a:rPr>
              <a:t> Первичное узнавание «чужого»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9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dirty="0" smtClean="0">
                <a:latin typeface="Arial" charset="0"/>
              </a:rPr>
              <a:t>II</a:t>
            </a:r>
            <a:r>
              <a:rPr lang="ru-RU" sz="1900" dirty="0" smtClean="0">
                <a:latin typeface="Arial" charset="0"/>
              </a:rPr>
              <a:t>.   </a:t>
            </a:r>
            <a:r>
              <a:rPr lang="ru-RU" sz="1900" dirty="0" smtClean="0">
                <a:solidFill>
                  <a:srgbClr val="FFFF00"/>
                </a:solidFill>
                <a:latin typeface="Arial" charset="0"/>
              </a:rPr>
              <a:t>Представление (презентация)</a:t>
            </a:r>
            <a:r>
              <a:rPr lang="ru-RU" sz="1900" dirty="0" smtClean="0">
                <a:latin typeface="Arial" charset="0"/>
              </a:rPr>
              <a:t> </a:t>
            </a:r>
            <a:r>
              <a:rPr lang="ru-RU" sz="1900" dirty="0" err="1" smtClean="0">
                <a:latin typeface="Arial" charset="0"/>
              </a:rPr>
              <a:t>антигенпрезентирующими</a:t>
            </a:r>
            <a:r>
              <a:rPr lang="ru-RU" sz="1900" dirty="0" smtClean="0">
                <a:latin typeface="Arial" charset="0"/>
              </a:rPr>
              <a:t> клетками (АПК) комплекса «</a:t>
            </a:r>
            <a:r>
              <a:rPr lang="ru-RU" sz="1900" dirty="0" err="1" smtClean="0">
                <a:latin typeface="Arial" charset="0"/>
              </a:rPr>
              <a:t>МНС+пептид</a:t>
            </a:r>
            <a:r>
              <a:rPr lang="ru-RU" sz="1900" dirty="0" smtClean="0">
                <a:latin typeface="Arial" charset="0"/>
              </a:rPr>
              <a:t>», соответствующему клону                Т-лимфоцитов (вторичное распознавание «чужого»)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9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dirty="0" smtClean="0">
                <a:latin typeface="Arial" charset="0"/>
              </a:rPr>
              <a:t>III</a:t>
            </a:r>
            <a:r>
              <a:rPr lang="ru-RU" sz="1900" dirty="0" smtClean="0">
                <a:latin typeface="Arial" charset="0"/>
              </a:rPr>
              <a:t>.  </a:t>
            </a:r>
            <a:r>
              <a:rPr lang="ru-RU" sz="1900" dirty="0" smtClean="0">
                <a:solidFill>
                  <a:srgbClr val="FFFF00"/>
                </a:solidFill>
                <a:latin typeface="Arial" charset="0"/>
              </a:rPr>
              <a:t>Развитие адаптивного </a:t>
            </a:r>
            <a:r>
              <a:rPr lang="ru-RU" sz="1900" dirty="0" smtClean="0">
                <a:latin typeface="Arial" charset="0"/>
              </a:rPr>
              <a:t>иммунного ответа </a:t>
            </a:r>
            <a:r>
              <a:rPr lang="en-US" sz="1900" dirty="0" smtClean="0">
                <a:latin typeface="Arial" charset="0"/>
              </a:rPr>
              <a:t>Th1</a:t>
            </a:r>
            <a:r>
              <a:rPr lang="ru-RU" sz="1900" dirty="0" smtClean="0">
                <a:latin typeface="Arial" charset="0"/>
              </a:rPr>
              <a:t>- или</a:t>
            </a:r>
            <a:r>
              <a:rPr lang="en-US" sz="1900" dirty="0" smtClean="0">
                <a:latin typeface="Arial" charset="0"/>
              </a:rPr>
              <a:t> Th2</a:t>
            </a:r>
            <a:r>
              <a:rPr lang="ru-RU" sz="1900" dirty="0" smtClean="0">
                <a:latin typeface="Arial" charset="0"/>
              </a:rPr>
              <a:t>-типов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9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dirty="0" smtClean="0">
                <a:latin typeface="Arial" charset="0"/>
              </a:rPr>
              <a:t>IV</a:t>
            </a:r>
            <a:r>
              <a:rPr lang="ru-RU" sz="1900" dirty="0" smtClean="0">
                <a:latin typeface="Arial" charset="0"/>
              </a:rPr>
              <a:t>.  </a:t>
            </a:r>
            <a:r>
              <a:rPr lang="ru-RU" sz="1900" dirty="0" smtClean="0">
                <a:solidFill>
                  <a:srgbClr val="FFFF00"/>
                </a:solidFill>
                <a:latin typeface="Arial" charset="0"/>
              </a:rPr>
              <a:t>Миграция</a:t>
            </a:r>
            <a:r>
              <a:rPr lang="ru-RU" sz="1900" u="sng" dirty="0" smtClean="0">
                <a:latin typeface="Arial" charset="0"/>
              </a:rPr>
              <a:t> </a:t>
            </a:r>
            <a:r>
              <a:rPr lang="ru-RU" sz="1900" dirty="0" smtClean="0">
                <a:latin typeface="Arial" charset="0"/>
              </a:rPr>
              <a:t>иммунных лимфоцитов-эффекторов, концентрация активированных лимфоцитов в очаге воспаления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9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dirty="0" smtClean="0">
                <a:latin typeface="Arial" charset="0"/>
              </a:rPr>
              <a:t>V</a:t>
            </a:r>
            <a:r>
              <a:rPr lang="ru-RU" sz="1900" dirty="0" smtClean="0">
                <a:latin typeface="Arial" charset="0"/>
              </a:rPr>
              <a:t>.   </a:t>
            </a:r>
            <a:r>
              <a:rPr lang="ru-RU" sz="1900" dirty="0" smtClean="0">
                <a:solidFill>
                  <a:srgbClr val="FFFF00"/>
                </a:solidFill>
                <a:latin typeface="Arial" charset="0"/>
              </a:rPr>
              <a:t>Деструкция</a:t>
            </a:r>
            <a:r>
              <a:rPr lang="ru-RU" sz="1900" dirty="0" smtClean="0">
                <a:latin typeface="Arial" charset="0"/>
              </a:rPr>
              <a:t> антигена и тканей, поврежденных </a:t>
            </a:r>
            <a:r>
              <a:rPr lang="ru-RU" sz="1900" dirty="0" err="1" smtClean="0">
                <a:latin typeface="Arial" charset="0"/>
              </a:rPr>
              <a:t>патогеном</a:t>
            </a:r>
            <a:endParaRPr lang="ru-RU" sz="19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9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dirty="0" smtClean="0">
                <a:latin typeface="Arial" charset="0"/>
              </a:rPr>
              <a:t>VI</a:t>
            </a:r>
            <a:r>
              <a:rPr lang="ru-RU" sz="1900" dirty="0" smtClean="0">
                <a:latin typeface="Arial" charset="0"/>
              </a:rPr>
              <a:t>. </a:t>
            </a:r>
            <a:r>
              <a:rPr lang="ru-RU" sz="1900" dirty="0" smtClean="0">
                <a:solidFill>
                  <a:srgbClr val="FBEEAF"/>
                </a:solidFill>
                <a:latin typeface="Arial" charset="0"/>
              </a:rPr>
              <a:t> </a:t>
            </a:r>
            <a:r>
              <a:rPr lang="ru-RU" sz="1900" dirty="0" smtClean="0">
                <a:solidFill>
                  <a:srgbClr val="FFFF00"/>
                </a:solidFill>
                <a:latin typeface="Arial" charset="0"/>
              </a:rPr>
              <a:t>Выведение</a:t>
            </a:r>
            <a:r>
              <a:rPr lang="ru-RU" sz="1900" dirty="0" smtClean="0">
                <a:solidFill>
                  <a:srgbClr val="FBEEAF"/>
                </a:solidFill>
                <a:latin typeface="Arial" charset="0"/>
              </a:rPr>
              <a:t> </a:t>
            </a:r>
            <a:r>
              <a:rPr lang="ru-RU" sz="1900" dirty="0" smtClean="0">
                <a:latin typeface="Arial" charset="0"/>
              </a:rPr>
              <a:t>продуктов распада </a:t>
            </a:r>
            <a:r>
              <a:rPr lang="ru-RU" sz="1900" dirty="0" err="1" smtClean="0">
                <a:latin typeface="Arial" charset="0"/>
              </a:rPr>
              <a:t>общеорганизованными</a:t>
            </a:r>
            <a:r>
              <a:rPr lang="ru-RU" sz="1900" dirty="0" smtClean="0">
                <a:latin typeface="Arial" charset="0"/>
              </a:rPr>
              <a:t> системами выведения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9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dirty="0" smtClean="0">
                <a:latin typeface="Arial" charset="0"/>
              </a:rPr>
              <a:t>VII</a:t>
            </a:r>
            <a:r>
              <a:rPr lang="ru-RU" sz="1900" dirty="0" smtClean="0">
                <a:latin typeface="Arial" charset="0"/>
              </a:rPr>
              <a:t>. </a:t>
            </a:r>
            <a:r>
              <a:rPr lang="ru-RU" sz="1900" dirty="0" smtClean="0">
                <a:solidFill>
                  <a:srgbClr val="FFFF00"/>
                </a:solidFill>
                <a:latin typeface="Arial" charset="0"/>
              </a:rPr>
              <a:t>Регенерация. Выздоровление. </a:t>
            </a:r>
            <a:r>
              <a:rPr lang="ru-RU" sz="1900" dirty="0" err="1" smtClean="0">
                <a:solidFill>
                  <a:srgbClr val="FFFF00"/>
                </a:solidFill>
                <a:latin typeface="Arial" charset="0"/>
              </a:rPr>
              <a:t>Поствоспалительная</a:t>
            </a:r>
            <a:r>
              <a:rPr lang="ru-RU" sz="19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900" dirty="0" err="1" smtClean="0">
                <a:solidFill>
                  <a:srgbClr val="FFFF00"/>
                </a:solidFill>
                <a:latin typeface="Arial" charset="0"/>
              </a:rPr>
              <a:t>иммуносупрессия</a:t>
            </a:r>
            <a:r>
              <a:rPr lang="ru-RU" sz="1900" dirty="0" smtClean="0">
                <a:solidFill>
                  <a:srgbClr val="FFFF00"/>
                </a:solidFill>
                <a:latin typeface="Arial" charset="0"/>
              </a:rPr>
              <a:t> с сохранением иммунологической памяти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4356100" y="1700213"/>
            <a:ext cx="0" cy="3603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4356100" y="2708275"/>
            <a:ext cx="0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4356100" y="3357563"/>
            <a:ext cx="0" cy="3603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356100" y="4076700"/>
            <a:ext cx="0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356100" y="4724400"/>
            <a:ext cx="0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4356100" y="5516563"/>
            <a:ext cx="0" cy="3603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 rot="10800000">
            <a:off x="179388" y="1125538"/>
            <a:ext cx="360362" cy="863600"/>
          </a:xfrm>
          <a:custGeom>
            <a:avLst/>
            <a:gdLst>
              <a:gd name="T0" fmla="*/ 257409 w 21600"/>
              <a:gd name="T1" fmla="*/ 0 h 21600"/>
              <a:gd name="T2" fmla="*/ 154438 w 21600"/>
              <a:gd name="T3" fmla="*/ 287867 h 21600"/>
              <a:gd name="T4" fmla="*/ 0 w 21600"/>
              <a:gd name="T5" fmla="*/ 719707 h 21600"/>
              <a:gd name="T6" fmla="*/ 154438 w 21600"/>
              <a:gd name="T7" fmla="*/ 863600 h 21600"/>
              <a:gd name="T8" fmla="*/ 308877 w 21600"/>
              <a:gd name="T9" fmla="*/ 599722 h 21600"/>
              <a:gd name="T10" fmla="*/ 360362 w 21600"/>
              <a:gd name="T11" fmla="*/ 2878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356100" y="1700213"/>
            <a:ext cx="0" cy="3603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356100" y="2708275"/>
            <a:ext cx="0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4356100" y="3357563"/>
            <a:ext cx="0" cy="3603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356100" y="1700213"/>
            <a:ext cx="0" cy="3603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4356100" y="2708275"/>
            <a:ext cx="0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4356100" y="4076700"/>
            <a:ext cx="0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4356100" y="3357563"/>
            <a:ext cx="0" cy="3603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4356100" y="1700213"/>
            <a:ext cx="0" cy="3603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4356100" y="2708275"/>
            <a:ext cx="0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4356100" y="4724400"/>
            <a:ext cx="0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4356100" y="4076700"/>
            <a:ext cx="0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356100" y="3357563"/>
            <a:ext cx="0" cy="3603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4356100" y="1700213"/>
            <a:ext cx="0" cy="3603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4356100" y="2708275"/>
            <a:ext cx="0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4356100" y="55165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4356100" y="4724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4356100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4356100" y="33575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4356100" y="17002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435610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96275" cy="11430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CCECFF"/>
                </a:solidFill>
              </a:rPr>
              <a:t>Первичное узнавание «чужого» </a:t>
            </a:r>
            <a:r>
              <a:rPr lang="en-US" sz="3200" smtClean="0">
                <a:solidFill>
                  <a:srgbClr val="CCECFF"/>
                </a:solidFill>
              </a:rPr>
              <a:t>-</a:t>
            </a:r>
            <a:r>
              <a:rPr lang="ru-RU" sz="3200" smtClean="0">
                <a:solidFill>
                  <a:srgbClr val="CCECFF"/>
                </a:solidFill>
              </a:rPr>
              <a:t> </a:t>
            </a:r>
            <a:br>
              <a:rPr lang="ru-RU" sz="3200" smtClean="0">
                <a:solidFill>
                  <a:srgbClr val="CCECFF"/>
                </a:solidFill>
              </a:rPr>
            </a:br>
            <a:r>
              <a:rPr lang="ru-RU" sz="3200" smtClean="0">
                <a:solidFill>
                  <a:srgbClr val="CCECFF"/>
                </a:solidFill>
              </a:rPr>
              <a:t>начало воспаления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29368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Arial" charset="0"/>
              </a:rPr>
              <a:t>1. </a:t>
            </a:r>
            <a:r>
              <a:rPr lang="ru-RU" sz="2100" dirty="0" smtClean="0">
                <a:solidFill>
                  <a:srgbClr val="FFFF00"/>
                </a:solidFill>
                <a:latin typeface="Arial" charset="0"/>
              </a:rPr>
              <a:t>Образы патогенности </a:t>
            </a:r>
            <a:r>
              <a:rPr lang="en-US" sz="2100" dirty="0" smtClean="0">
                <a:solidFill>
                  <a:srgbClr val="FFFF00"/>
                </a:solidFill>
                <a:latin typeface="Arial" charset="0"/>
              </a:rPr>
              <a:t>PAMP</a:t>
            </a:r>
            <a:r>
              <a:rPr lang="en-US" sz="2100" dirty="0" smtClean="0">
                <a:latin typeface="Arial" charset="0"/>
              </a:rPr>
              <a:t> </a:t>
            </a:r>
            <a:r>
              <a:rPr lang="ru-RU" sz="2100" dirty="0" smtClean="0">
                <a:latin typeface="Arial" charset="0"/>
              </a:rPr>
              <a:t>(</a:t>
            </a:r>
            <a:r>
              <a:rPr lang="en-US" sz="2100" dirty="0" smtClean="0">
                <a:latin typeface="Arial" charset="0"/>
              </a:rPr>
              <a:t>Pathogen-associated molecular patterns</a:t>
            </a:r>
            <a:r>
              <a:rPr lang="ru-RU" sz="2100" dirty="0" smtClean="0">
                <a:latin typeface="Arial" charset="0"/>
              </a:rPr>
              <a:t> - </a:t>
            </a:r>
            <a:r>
              <a:rPr lang="ru-RU" sz="2100" dirty="0" err="1" smtClean="0">
                <a:latin typeface="Arial" charset="0"/>
              </a:rPr>
              <a:t>патоген-ассоциированные</a:t>
            </a:r>
            <a:r>
              <a:rPr lang="ru-RU" sz="2100" dirty="0" smtClean="0">
                <a:latin typeface="Arial" charset="0"/>
              </a:rPr>
              <a:t> молекулярные паттерны</a:t>
            </a:r>
            <a:r>
              <a:rPr lang="en-US" sz="2100" dirty="0" smtClean="0">
                <a:latin typeface="Arial" charset="0"/>
              </a:rPr>
              <a:t>)</a:t>
            </a:r>
            <a:r>
              <a:rPr lang="ru-RU" sz="2100" dirty="0" smtClean="0">
                <a:latin typeface="Arial" charset="0"/>
              </a:rPr>
              <a:t> - группы молекул, характерные для </a:t>
            </a:r>
            <a:r>
              <a:rPr lang="ru-RU" sz="2100" dirty="0" err="1" smtClean="0">
                <a:latin typeface="Arial" charset="0"/>
              </a:rPr>
              <a:t>патогенов</a:t>
            </a:r>
            <a:r>
              <a:rPr lang="ru-RU" sz="2100" dirty="0" smtClean="0">
                <a:latin typeface="Arial" charset="0"/>
              </a:rPr>
              <a:t> (вирусы, бактерии, грибы, простейшие, паразиты), но отсутствующие в организме-хозяине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1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Arial" charset="0"/>
              </a:rPr>
              <a:t>2. </a:t>
            </a:r>
            <a:r>
              <a:rPr lang="ru-RU" sz="2100" dirty="0" smtClean="0">
                <a:solidFill>
                  <a:srgbClr val="FFFF00"/>
                </a:solidFill>
                <a:latin typeface="Arial" charset="0"/>
              </a:rPr>
              <a:t>Рецепторы</a:t>
            </a:r>
            <a:r>
              <a:rPr lang="ru-RU" sz="21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100" dirty="0" smtClean="0">
                <a:latin typeface="Arial" charset="0"/>
              </a:rPr>
              <a:t>для распознавания </a:t>
            </a:r>
            <a:r>
              <a:rPr lang="en-US" sz="2100" dirty="0" smtClean="0">
                <a:latin typeface="Arial" charset="0"/>
              </a:rPr>
              <a:t>PAMP</a:t>
            </a:r>
            <a:r>
              <a:rPr lang="ru-RU" sz="2100" dirty="0" smtClean="0">
                <a:latin typeface="Arial" charset="0"/>
              </a:rPr>
              <a:t> имеют все многоклеточные организмы</a:t>
            </a:r>
          </a:p>
          <a:p>
            <a:pPr eaLnBrk="1" hangingPunct="1">
              <a:lnSpc>
                <a:spcPct val="80000"/>
              </a:lnSpc>
            </a:pPr>
            <a:endParaRPr lang="ru-RU" sz="21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11188" y="5229225"/>
            <a:ext cx="7993062" cy="11874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400" b="1">
                <a:solidFill>
                  <a:srgbClr val="FFFF00"/>
                </a:solidFill>
                <a:latin typeface="Verdana" pitchFamily="34" charset="0"/>
              </a:rPr>
              <a:t>Узнавание </a:t>
            </a:r>
            <a:r>
              <a:rPr kumimoji="0" lang="en-US" sz="2400" b="1">
                <a:solidFill>
                  <a:srgbClr val="FFFF00"/>
                </a:solidFill>
                <a:latin typeface="Verdana" pitchFamily="34" charset="0"/>
              </a:rPr>
              <a:t>PAMP</a:t>
            </a:r>
            <a:r>
              <a:rPr kumimoji="0" lang="ru-RU" sz="2400" b="1">
                <a:solidFill>
                  <a:srgbClr val="FFFF00"/>
                </a:solidFill>
                <a:latin typeface="Verdana" pitchFamily="34" charset="0"/>
              </a:rPr>
              <a:t> (образов патогенности) – основа распознавания </a:t>
            </a:r>
            <a:endParaRPr kumimoji="0" lang="en-US" sz="2400" b="1">
              <a:solidFill>
                <a:srgbClr val="FFFF00"/>
              </a:solidFill>
              <a:latin typeface="Verdana" pitchFamily="34" charset="0"/>
            </a:endParaRPr>
          </a:p>
          <a:p>
            <a:pPr algn="ctr"/>
            <a:r>
              <a:rPr kumimoji="0" lang="ru-RU" sz="2400" b="1">
                <a:solidFill>
                  <a:srgbClr val="FFFF00"/>
                </a:solidFill>
                <a:latin typeface="Verdana" pitchFamily="34" charset="0"/>
              </a:rPr>
              <a:t>во врожденном иммунитете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080375" cy="11430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CCECFF"/>
                </a:solidFill>
              </a:rPr>
              <a:t>Рецепторы, распознающие патоген </a:t>
            </a:r>
            <a:r>
              <a:rPr lang="en-US" sz="3200" smtClean="0">
                <a:solidFill>
                  <a:srgbClr val="CCECFF"/>
                </a:solidFill>
              </a:rPr>
              <a:t>(PRR)</a:t>
            </a:r>
            <a:endParaRPr lang="ru-RU" sz="3200" smtClean="0">
              <a:solidFill>
                <a:srgbClr val="CCECFF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064500" cy="4114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Это мембранные и внутриклеточные </a:t>
            </a:r>
            <a:r>
              <a:rPr lang="en-US" sz="2400" dirty="0" smtClean="0">
                <a:latin typeface="Arial" charset="0"/>
              </a:rPr>
              <a:t>Toll-</a:t>
            </a:r>
            <a:r>
              <a:rPr lang="ru-RU" sz="2400" dirty="0" smtClean="0">
                <a:latin typeface="Arial" charset="0"/>
              </a:rPr>
              <a:t>подобные рецепторы (</a:t>
            </a:r>
            <a:r>
              <a:rPr lang="en-US" sz="2400" dirty="0" smtClean="0">
                <a:latin typeface="Arial" charset="0"/>
              </a:rPr>
              <a:t>TLR)</a:t>
            </a:r>
            <a:endParaRPr lang="ru-RU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PRR</a:t>
            </a:r>
            <a:r>
              <a:rPr lang="ru-RU" sz="2400" dirty="0" smtClean="0">
                <a:latin typeface="Arial" charset="0"/>
              </a:rPr>
              <a:t> могут быть представлены: </a:t>
            </a:r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Ø"/>
            </a:pPr>
            <a:r>
              <a:rPr lang="ru-RU" sz="2400" dirty="0" smtClean="0">
                <a:latin typeface="Arial" charset="0"/>
              </a:rPr>
              <a:t>Гуморальными молекулами (</a:t>
            </a:r>
            <a:r>
              <a:rPr lang="ru-RU" sz="2400" dirty="0" err="1" smtClean="0">
                <a:latin typeface="Arial" charset="0"/>
              </a:rPr>
              <a:t>маннозо-связывающий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err="1" smtClean="0">
                <a:latin typeface="Arial" charset="0"/>
              </a:rPr>
              <a:t>лектин</a:t>
            </a:r>
            <a:r>
              <a:rPr lang="ru-RU" sz="2400" dirty="0" smtClean="0">
                <a:latin typeface="Arial" charset="0"/>
              </a:rPr>
              <a:t>, </a:t>
            </a:r>
            <a:r>
              <a:rPr lang="ru-RU" sz="2400" dirty="0" err="1" smtClean="0">
                <a:latin typeface="Arial" charset="0"/>
              </a:rPr>
              <a:t>ЛПС-связывающий</a:t>
            </a:r>
            <a:r>
              <a:rPr lang="ru-RU" sz="2400" dirty="0" smtClean="0">
                <a:latin typeface="Arial" charset="0"/>
              </a:rPr>
              <a:t> белок, компоненты системы комплемента, </a:t>
            </a:r>
            <a:r>
              <a:rPr lang="ru-RU" sz="2400" dirty="0" err="1" smtClean="0">
                <a:latin typeface="Arial" charset="0"/>
              </a:rPr>
              <a:t>пентраксины</a:t>
            </a:r>
            <a:r>
              <a:rPr lang="ru-RU" sz="2400" dirty="0" smtClean="0">
                <a:latin typeface="Arial" charset="0"/>
              </a:rPr>
              <a:t>- СРБ, </a:t>
            </a:r>
            <a:r>
              <a:rPr lang="ru-RU" sz="2400" dirty="0" err="1" smtClean="0">
                <a:latin typeface="Arial" charset="0"/>
              </a:rPr>
              <a:t>сыворотчный</a:t>
            </a:r>
            <a:r>
              <a:rPr lang="ru-RU" sz="2400" dirty="0" smtClean="0">
                <a:latin typeface="Arial" charset="0"/>
              </a:rPr>
              <a:t> амилоид Р-САП)</a:t>
            </a:r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Ø"/>
            </a:pPr>
            <a:r>
              <a:rPr lang="ru-RU" sz="2400" dirty="0" smtClean="0">
                <a:latin typeface="Arial" charset="0"/>
              </a:rPr>
              <a:t>Клеточно-связанными молекулами (</a:t>
            </a:r>
            <a:r>
              <a:rPr lang="en-US" sz="2400" dirty="0" smtClean="0">
                <a:latin typeface="Arial" charset="0"/>
              </a:rPr>
              <a:t>TLR</a:t>
            </a:r>
            <a:r>
              <a:rPr lang="ru-RU" sz="2400" dirty="0" smtClean="0">
                <a:latin typeface="Arial" charset="0"/>
              </a:rPr>
              <a:t>, </a:t>
            </a:r>
            <a:r>
              <a:rPr lang="ru-RU" sz="2400" dirty="0" err="1" smtClean="0">
                <a:latin typeface="Arial" charset="0"/>
              </a:rPr>
              <a:t>скавенджер-рецепторы</a:t>
            </a:r>
            <a:r>
              <a:rPr lang="ru-RU" sz="2400" dirty="0" smtClean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NOD</a:t>
            </a:r>
            <a:r>
              <a:rPr lang="ru-RU" sz="2400" dirty="0" smtClean="0">
                <a:latin typeface="Arial" charset="0"/>
              </a:rPr>
              <a:t>-рецепторы, рецепторы комплемента)</a:t>
            </a:r>
          </a:p>
          <a:p>
            <a:pPr eaLnBrk="1" hangingPunct="1">
              <a:lnSpc>
                <a:spcPct val="80000"/>
              </a:lnSpc>
              <a:buSzPct val="60000"/>
              <a:buFont typeface="Wingdings" pitchFamily="2" charset="2"/>
              <a:buChar char="Ø"/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i="1" dirty="0" err="1" smtClean="0">
                <a:latin typeface="Arial" charset="0"/>
              </a:rPr>
              <a:t>Патогенраспознающие</a:t>
            </a:r>
            <a:r>
              <a:rPr lang="ru-RU" sz="1900" i="1" dirty="0" smtClean="0">
                <a:latin typeface="Arial" charset="0"/>
              </a:rPr>
              <a:t> рецепторы обладают сродством к образам патогенности </a:t>
            </a:r>
            <a:r>
              <a:rPr lang="en-US" sz="1900" i="1" dirty="0" smtClean="0">
                <a:latin typeface="Arial" charset="0"/>
              </a:rPr>
              <a:t>(PAMP)</a:t>
            </a:r>
            <a:r>
              <a:rPr lang="ru-RU" sz="1900" i="1" dirty="0" smtClean="0">
                <a:latin typeface="Arial" charset="0"/>
              </a:rPr>
              <a:t>. Через них в клетку поступают сигналы, включающие </a:t>
            </a:r>
            <a:r>
              <a:rPr lang="ru-RU" sz="1900" i="1" dirty="0" smtClean="0">
                <a:solidFill>
                  <a:srgbClr val="FFFF00"/>
                </a:solidFill>
                <a:latin typeface="Arial" charset="0"/>
              </a:rPr>
              <a:t>«ГЕНЫ ВОСПАЛЕНИЯ»,</a:t>
            </a:r>
            <a:r>
              <a:rPr lang="ru-RU" sz="1900" i="1" dirty="0" smtClean="0">
                <a:latin typeface="Arial" charset="0"/>
              </a:rPr>
              <a:t> что обусловливает последующее развитие воспаления и проявления врожденного иммунитета</a:t>
            </a:r>
          </a:p>
          <a:p>
            <a:pPr eaLnBrk="1" hangingPunct="1">
              <a:lnSpc>
                <a:spcPct val="80000"/>
              </a:lnSpc>
            </a:pPr>
            <a:endParaRPr lang="ru-RU" sz="2400" i="1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748712" cy="647700"/>
          </a:xfrm>
        </p:spPr>
        <p:txBody>
          <a:bodyPr/>
          <a:lstStyle/>
          <a:p>
            <a:pPr algn="ctr" eaLnBrk="1" hangingPunct="1"/>
            <a:r>
              <a:rPr lang="ru-RU" sz="3000" smtClean="0">
                <a:solidFill>
                  <a:srgbClr val="CCECFF"/>
                </a:solidFill>
              </a:rPr>
              <a:t>АНТИГЕНЫ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2400" cy="41148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Arial" charset="0"/>
              </a:rPr>
              <a:t>Это продукты </a:t>
            </a:r>
            <a:r>
              <a:rPr lang="ru-RU" sz="2600" b="1" i="1" dirty="0" smtClean="0">
                <a:solidFill>
                  <a:srgbClr val="FFFF00"/>
                </a:solidFill>
                <a:latin typeface="Arial" charset="0"/>
              </a:rPr>
              <a:t>чужеродной генетической</a:t>
            </a:r>
            <a:r>
              <a:rPr lang="ru-RU" sz="2600" dirty="0" smtClean="0">
                <a:latin typeface="Arial" charset="0"/>
              </a:rPr>
              <a:t> информации, распознаваемые индивидуально (а не в качестве группы, как в случае </a:t>
            </a:r>
            <a:r>
              <a:rPr lang="en-US" sz="2600" dirty="0" smtClean="0">
                <a:latin typeface="Arial" charset="0"/>
              </a:rPr>
              <a:t>PAMP</a:t>
            </a:r>
            <a:r>
              <a:rPr lang="en-US" sz="2400" dirty="0" smtClean="0">
                <a:latin typeface="Arial" charset="0"/>
              </a:rPr>
              <a:t>)</a:t>
            </a:r>
            <a:endParaRPr lang="ru-RU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Arial" charset="0"/>
              </a:rPr>
              <a:t>    </a:t>
            </a:r>
            <a:r>
              <a:rPr lang="ru-RU" sz="2400" i="1" dirty="0" smtClean="0">
                <a:latin typeface="Arial" charset="0"/>
              </a:rPr>
              <a:t>Эти молекулы сигнализируют о чужеродности материала, но не информируют напрямую о его связи с патогенностью, т.е. о его опасности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i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Arial" charset="0"/>
              </a:rPr>
              <a:t>Антигены распознаются </a:t>
            </a:r>
            <a:r>
              <a:rPr lang="ru-RU" sz="2600" b="1" i="1" dirty="0" err="1" smtClean="0">
                <a:solidFill>
                  <a:srgbClr val="FFFF00"/>
                </a:solidFill>
                <a:latin typeface="Arial" charset="0"/>
              </a:rPr>
              <a:t>антигенспецифическими</a:t>
            </a:r>
            <a:r>
              <a:rPr lang="ru-RU" sz="2600" b="1" i="1" dirty="0" smtClean="0">
                <a:solidFill>
                  <a:srgbClr val="FFFF00"/>
                </a:solidFill>
                <a:latin typeface="Arial" charset="0"/>
              </a:rPr>
              <a:t> рецепторами</a:t>
            </a:r>
            <a:r>
              <a:rPr lang="ru-RU" sz="2600" dirty="0" smtClean="0">
                <a:latin typeface="Arial" charset="0"/>
              </a:rPr>
              <a:t>, которые несут клетки одного типа – лимфоциты (адаптивный иммунитет)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86221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Immunitas</a:t>
            </a:r>
            <a:r>
              <a:rPr lang="ru-RU" sz="3600" dirty="0" smtClean="0">
                <a:solidFill>
                  <a:schemeClr val="bg1"/>
                </a:solidFill>
              </a:rPr>
              <a:t> (лат)</a:t>
            </a:r>
            <a:r>
              <a:rPr lang="en-US" sz="3600" dirty="0" smtClean="0">
                <a:solidFill>
                  <a:schemeClr val="bg1"/>
                </a:solidFill>
              </a:rPr>
              <a:t> – </a:t>
            </a:r>
            <a:r>
              <a:rPr lang="ru-RU" sz="3600" dirty="0" smtClean="0">
                <a:solidFill>
                  <a:schemeClr val="bg1"/>
                </a:solidFill>
              </a:rPr>
              <a:t>освобождение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Иммунитет – способ защиты организма от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инфекционных заболеваний(бытовое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определение, имеющее практическое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значение)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01000" cy="811212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CECFF"/>
                </a:solidFill>
              </a:rPr>
              <a:t>Стрессорные молекулы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53413" cy="51847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Arial" charset="0"/>
              </a:rPr>
              <a:t>Активируют иммунитет </a:t>
            </a:r>
            <a:r>
              <a:rPr lang="ru-RU" sz="2200" dirty="0" smtClean="0">
                <a:solidFill>
                  <a:srgbClr val="FFFF00"/>
                </a:solidFill>
                <a:latin typeface="Arial" charset="0"/>
              </a:rPr>
              <a:t>не будучи</a:t>
            </a:r>
            <a:r>
              <a:rPr lang="ru-RU" sz="2200" dirty="0" smtClean="0">
                <a:solidFill>
                  <a:srgbClr val="FBEEAF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Arial" charset="0"/>
              </a:rPr>
              <a:t>чужеродными</a:t>
            </a:r>
            <a:r>
              <a:rPr lang="ru-RU" sz="2200" dirty="0" smtClean="0">
                <a:latin typeface="Arial" charset="0"/>
              </a:rPr>
              <a:t> для организма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Arial" charset="0"/>
              </a:rPr>
              <a:t>Это </a:t>
            </a:r>
            <a:r>
              <a:rPr lang="ru-RU" sz="2200" dirty="0" smtClean="0">
                <a:solidFill>
                  <a:srgbClr val="FFFF00"/>
                </a:solidFill>
                <a:latin typeface="Arial" charset="0"/>
              </a:rPr>
              <a:t>эндогенные молекулы</a:t>
            </a:r>
            <a:r>
              <a:rPr lang="ru-RU" sz="2200" dirty="0" smtClean="0">
                <a:latin typeface="Arial" charset="0"/>
              </a:rPr>
              <a:t>, которые </a:t>
            </a:r>
            <a:r>
              <a:rPr lang="ru-RU" sz="2200" dirty="0" err="1" smtClean="0">
                <a:latin typeface="Arial" charset="0"/>
              </a:rPr>
              <a:t>экспрессируются</a:t>
            </a:r>
            <a:r>
              <a:rPr lang="ru-RU" sz="2200" dirty="0" smtClean="0">
                <a:latin typeface="Arial" charset="0"/>
              </a:rPr>
              <a:t> на мембране при клеточном стрессе, и сигнализируют преимущественно об опасности эндогенного происхождения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Arial" charset="0"/>
              </a:rPr>
              <a:t>Родственную группу образуют молекулы </a:t>
            </a:r>
            <a:r>
              <a:rPr lang="ru-RU" sz="2200" dirty="0" smtClean="0">
                <a:solidFill>
                  <a:srgbClr val="FFFF00"/>
                </a:solidFill>
                <a:latin typeface="Arial" charset="0"/>
              </a:rPr>
              <a:t>«образы опасности» </a:t>
            </a:r>
            <a:r>
              <a:rPr lang="en-US" sz="2200" dirty="0" smtClean="0">
                <a:solidFill>
                  <a:srgbClr val="FFFF00"/>
                </a:solidFill>
                <a:latin typeface="Arial" charset="0"/>
              </a:rPr>
              <a:t>DAMP</a:t>
            </a:r>
            <a:r>
              <a:rPr lang="ru-RU" sz="2200" dirty="0" smtClean="0">
                <a:latin typeface="Arial" charset="0"/>
              </a:rPr>
              <a:t> (</a:t>
            </a:r>
            <a:r>
              <a:rPr lang="en-US" sz="2200" dirty="0" smtClean="0">
                <a:latin typeface="Arial" charset="0"/>
              </a:rPr>
              <a:t>Danger associated molecular patterns)</a:t>
            </a:r>
            <a:r>
              <a:rPr lang="ru-RU" sz="2200" dirty="0" smtClean="0">
                <a:latin typeface="Arial" charset="0"/>
              </a:rPr>
              <a:t>, которые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ru-RU" sz="2200" dirty="0" smtClean="0">
                <a:latin typeface="Arial" charset="0"/>
              </a:rPr>
              <a:t>сигнализируют изнутри организма о любом повреждающем воздействии (температурном, лучевом, а также инфекционном)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Arial" charset="0"/>
              </a:rPr>
              <a:t>Некоторые из них - </a:t>
            </a:r>
            <a:r>
              <a:rPr lang="ru-RU" sz="2200" dirty="0" smtClean="0">
                <a:solidFill>
                  <a:srgbClr val="FFFF00"/>
                </a:solidFill>
                <a:latin typeface="Arial" charset="0"/>
              </a:rPr>
              <a:t>белки теплового шока</a:t>
            </a:r>
            <a:r>
              <a:rPr lang="ru-RU" sz="2200" dirty="0" smtClean="0">
                <a:solidFill>
                  <a:schemeClr val="accent2"/>
                </a:solidFill>
                <a:latin typeface="Arial" charset="0"/>
              </a:rPr>
              <a:t> -</a:t>
            </a:r>
            <a:r>
              <a:rPr lang="ru-RU" sz="2200" dirty="0" smtClean="0">
                <a:latin typeface="Arial" charset="0"/>
              </a:rPr>
              <a:t> опознаются </a:t>
            </a:r>
            <a:r>
              <a:rPr lang="en-US" sz="2200" dirty="0" smtClean="0">
                <a:latin typeface="Arial" charset="0"/>
              </a:rPr>
              <a:t>PAMP</a:t>
            </a:r>
            <a:r>
              <a:rPr lang="ru-RU" sz="2200" dirty="0" smtClean="0">
                <a:latin typeface="Arial" charset="0"/>
              </a:rPr>
              <a:t>-рецепторами и могут рассматриваться как эндогенные эквиваленты </a:t>
            </a:r>
            <a:r>
              <a:rPr lang="en-US" sz="2200" dirty="0" smtClean="0">
                <a:latin typeface="Arial" charset="0"/>
              </a:rPr>
              <a:t>PAMP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latin typeface="Arial" charset="0"/>
              </a:rPr>
              <a:t>Эти молекулы </a:t>
            </a:r>
            <a:r>
              <a:rPr lang="ru-RU" sz="2200" dirty="0" smtClean="0">
                <a:solidFill>
                  <a:srgbClr val="FFFF00"/>
                </a:solidFill>
                <a:latin typeface="Arial" charset="0"/>
              </a:rPr>
              <a:t>индуцируют иммунные процессы</a:t>
            </a:r>
            <a:r>
              <a:rPr lang="ru-RU" sz="2200" dirty="0" smtClean="0">
                <a:latin typeface="Arial" charset="0"/>
              </a:rPr>
              <a:t> и являются их мишенями, распознаются рецепторами, расположенными на поверхности клеток иммунной системы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53425" cy="5746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РЕЦЕПТОРЫ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9213"/>
            <a:ext cx="7772400" cy="462438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ru-RU" sz="2400" dirty="0" smtClean="0"/>
              <a:t>1. </a:t>
            </a:r>
            <a:r>
              <a:rPr lang="en-US" sz="2400" dirty="0" smtClean="0">
                <a:solidFill>
                  <a:srgbClr val="FFFF00"/>
                </a:solidFill>
              </a:rPr>
              <a:t>PRR</a:t>
            </a:r>
            <a:r>
              <a:rPr lang="en-US" sz="2400" dirty="0" smtClean="0">
                <a:solidFill>
                  <a:srgbClr val="FBEEAF"/>
                </a:solidFill>
              </a:rPr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паттерн-распознающие</a:t>
            </a:r>
            <a:r>
              <a:rPr lang="ru-RU" sz="2400" dirty="0" smtClean="0"/>
              <a:t> рецепторы – </a:t>
            </a:r>
            <a:br>
              <a:rPr lang="ru-RU" sz="2400" dirty="0" smtClean="0"/>
            </a:br>
            <a:r>
              <a:rPr lang="ru-RU" sz="2400" dirty="0" smtClean="0"/>
              <a:t>для распознавания </a:t>
            </a:r>
            <a:r>
              <a:rPr lang="en-US" sz="2400" dirty="0" smtClean="0"/>
              <a:t>PAMP</a:t>
            </a:r>
            <a:endParaRPr lang="ru-RU" sz="2400" dirty="0" smtClean="0"/>
          </a:p>
          <a:p>
            <a:pPr marL="3175" indent="-3175" eaLnBrk="1" hangingPunct="1">
              <a:buFontTx/>
              <a:buNone/>
            </a:pPr>
            <a:endParaRPr lang="en-US" sz="2400" dirty="0" smtClean="0"/>
          </a:p>
          <a:p>
            <a:pPr marL="3175" indent="-3175" eaLnBrk="1" hangingPunct="1">
              <a:buFontTx/>
              <a:buNone/>
            </a:pPr>
            <a:r>
              <a:rPr lang="en-US" sz="2400" dirty="0" smtClean="0"/>
              <a:t>2</a:t>
            </a:r>
            <a:r>
              <a:rPr lang="ru-RU" sz="2400" dirty="0" smtClean="0"/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Антигенраспознающие</a:t>
            </a:r>
            <a:r>
              <a:rPr lang="ru-RU" sz="2400" dirty="0" smtClean="0">
                <a:solidFill>
                  <a:srgbClr val="FFFF00"/>
                </a:solidFill>
              </a:rPr>
              <a:t> рецепторы</a:t>
            </a:r>
            <a:r>
              <a:rPr lang="ru-RU" sz="2400" dirty="0" smtClean="0">
                <a:solidFill>
                  <a:srgbClr val="FBEEAF"/>
                </a:solidFill>
              </a:rPr>
              <a:t>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Представлены только на Т- и В-лимфоцитах</a:t>
            </a:r>
          </a:p>
          <a:p>
            <a:pPr marL="3175" indent="-3175" eaLnBrk="1" hangingPunct="1">
              <a:buFontTx/>
              <a:buNone/>
            </a:pPr>
            <a:endParaRPr lang="ru-RU" sz="2400" dirty="0" smtClean="0"/>
          </a:p>
          <a:p>
            <a:pPr marL="3175" indent="-3175" eaLnBrk="1" hangingPunct="1">
              <a:buFontTx/>
              <a:buNone/>
            </a:pPr>
            <a:r>
              <a:rPr lang="ru-RU" sz="2400" dirty="0" smtClean="0"/>
              <a:t>3. Рецепторы, распознающие </a:t>
            </a:r>
            <a:r>
              <a:rPr lang="ru-RU" sz="2400" dirty="0" err="1" smtClean="0"/>
              <a:t>стрессорные</a:t>
            </a:r>
            <a:r>
              <a:rPr lang="ru-RU" sz="2400" dirty="0" smtClean="0"/>
              <a:t> молекулы. Представлены на </a:t>
            </a:r>
            <a:r>
              <a:rPr lang="en-US" sz="2400" dirty="0" smtClean="0"/>
              <a:t>NK-</a:t>
            </a:r>
            <a:r>
              <a:rPr lang="ru-RU" sz="2400" dirty="0" smtClean="0"/>
              <a:t>клетках несколькими группами рецепторов – </a:t>
            </a:r>
            <a:r>
              <a:rPr lang="en-US" sz="2400" dirty="0" smtClean="0"/>
              <a:t>NKG2D, NCR </a:t>
            </a:r>
            <a:r>
              <a:rPr lang="ru-RU" sz="2400" dirty="0" smtClean="0"/>
              <a:t>и др. Они генерируют </a:t>
            </a:r>
            <a:r>
              <a:rPr lang="ru-RU" sz="2400" dirty="0" smtClean="0">
                <a:solidFill>
                  <a:srgbClr val="FFFF00"/>
                </a:solidFill>
              </a:rPr>
              <a:t>ингибирующий</a:t>
            </a:r>
            <a:r>
              <a:rPr lang="ru-RU" sz="2400" dirty="0" smtClean="0"/>
              <a:t> (не активирующий!) сигнал</a:t>
            </a:r>
            <a:r>
              <a:rPr lang="en-US" sz="2400" dirty="0" smtClean="0"/>
              <a:t> </a:t>
            </a: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7785100" cy="8382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E0EBFF"/>
                </a:solidFill>
              </a:rPr>
              <a:t>ИММУНИТЕТ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648200"/>
          </a:xfrm>
        </p:spPr>
        <p:txBody>
          <a:bodyPr/>
          <a:lstStyle/>
          <a:p>
            <a:pPr indent="19050" algn="just" eaLnBrk="1" hangingPunct="1"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Это способ защиты организма от различных веществ, проявляющийся изменением функциональной активности </a:t>
            </a:r>
            <a:r>
              <a:rPr lang="ru-RU" sz="2800" dirty="0" err="1" smtClean="0">
                <a:solidFill>
                  <a:schemeClr val="bg1"/>
                </a:solidFill>
                <a:latin typeface="Arial" charset="0"/>
              </a:rPr>
              <a:t>иммуноцитов</a:t>
            </a:r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, обладающий выраженным регуляторным влиянием и реализующий свои эффекты преимущественно                             </a:t>
            </a:r>
          </a:p>
          <a:p>
            <a:pPr indent="19050" algn="just" eaLnBrk="1" hangingPunct="1"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В ОЧАГЕ ВОСПАЛЕНИЯ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2856" t="2608" r="4762" b="16946"/>
          <a:stretch>
            <a:fillRect/>
          </a:stretch>
        </p:blipFill>
        <p:spPr bwMode="auto">
          <a:xfrm>
            <a:off x="914400" y="685800"/>
            <a:ext cx="739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69925" y="5908675"/>
            <a:ext cx="2255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Возбудитель холеры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Ортопоксвирусы</a:t>
            </a:r>
            <a:r>
              <a:rPr lang="ru-RU" sz="2000" dirty="0">
                <a:solidFill>
                  <a:schemeClr val="bg1"/>
                </a:solidFill>
              </a:rPr>
              <a:t> известны со времен Древнего Египта (А - фараон </a:t>
            </a:r>
            <a:r>
              <a:rPr lang="ru-RU" sz="2000" dirty="0" err="1">
                <a:solidFill>
                  <a:schemeClr val="bg1"/>
                </a:solidFill>
              </a:rPr>
              <a:t>Рамзес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V </a:t>
            </a:r>
            <a:r>
              <a:rPr lang="ru-RU" sz="2000" dirty="0">
                <a:solidFill>
                  <a:schemeClr val="bg1"/>
                </a:solidFill>
              </a:rPr>
              <a:t>умер от натуральной оспы) до настоящего времени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(Б - фотография больного оспой обезьян)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  А                                                         Б                                                                     </a:t>
            </a:r>
          </a:p>
        </p:txBody>
      </p:sp>
      <p:pic>
        <p:nvPicPr>
          <p:cNvPr id="40963" name="Picture 3" descr="ramsesv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81200"/>
            <a:ext cx="3352800" cy="4114800"/>
          </a:xfrm>
          <a:noFill/>
          <a:ln w="3175">
            <a:solidFill>
              <a:srgbClr val="000000"/>
            </a:solidFill>
          </a:ln>
        </p:spPr>
      </p:pic>
      <p:pic>
        <p:nvPicPr>
          <p:cNvPr id="40964" name="Picture 4" descr="smallp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4925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67713" cy="8382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CCECFF"/>
                </a:solidFill>
              </a:rPr>
              <a:t>Общая характеристика системы иммунитета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01000" cy="4556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	Система иммунитета имеет двойственную структуру, которая отражает её эволюционную историю. Она включает древний компонент </a:t>
            </a:r>
            <a:r>
              <a:rPr lang="ru-RU" sz="2800" dirty="0" err="1" smtClean="0">
                <a:solidFill>
                  <a:schemeClr val="bg1"/>
                </a:solidFill>
              </a:rPr>
              <a:t>палео</a:t>
            </a:r>
            <a:r>
              <a:rPr lang="ru-RU" sz="2800" dirty="0" smtClean="0">
                <a:solidFill>
                  <a:schemeClr val="bg1"/>
                </a:solidFill>
              </a:rPr>
              <a:t>-, являющийся врожденным иммунитетом и более позднее филогенетическое приобретение, составляющее адаптивный иммунитет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96275" cy="83661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CECFF"/>
                </a:solidFill>
              </a:rPr>
              <a:t>Врожденный иммунитет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001000" cy="4484688"/>
          </a:xfrm>
        </p:spPr>
        <p:txBody>
          <a:bodyPr/>
          <a:lstStyle/>
          <a:p>
            <a:pPr eaLnBrk="1" hangingPunct="1">
              <a:buClr>
                <a:schemeClr val="accent1">
                  <a:lumMod val="20000"/>
                  <a:lumOff val="8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Эволюционно наиболее ранний защитный </a:t>
            </a:r>
            <a:r>
              <a:rPr lang="ru-RU" sz="2400" dirty="0" smtClean="0">
                <a:solidFill>
                  <a:schemeClr val="bg1"/>
                </a:solidFill>
              </a:rPr>
              <a:t>механизм (1,5 млрд. лет, тогда как адаптивному – 500 млн. лет) </a:t>
            </a:r>
          </a:p>
          <a:p>
            <a:pPr eaLnBrk="1" hangingPunct="1">
              <a:buClr>
                <a:schemeClr val="accent1">
                  <a:lumMod val="20000"/>
                  <a:lumOff val="8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Присущ </a:t>
            </a:r>
            <a:r>
              <a:rPr lang="ru-RU" sz="2400" dirty="0" smtClean="0">
                <a:solidFill>
                  <a:srgbClr val="FFFF00"/>
                </a:solidFill>
              </a:rPr>
              <a:t>всем многоклеточным животным</a:t>
            </a:r>
            <a:r>
              <a:rPr lang="ru-RU" sz="2400" dirty="0" smtClean="0">
                <a:solidFill>
                  <a:schemeClr val="bg1"/>
                </a:solidFill>
              </a:rPr>
              <a:t>, (адаптивный имеется лишь у 1,5% видов животных организмов начиная с челюстных хрящевых рыб)</a:t>
            </a:r>
          </a:p>
          <a:p>
            <a:pPr eaLnBrk="1" hangingPunct="1">
              <a:buClr>
                <a:schemeClr val="accent1">
                  <a:lumMod val="20000"/>
                  <a:lumOff val="8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Развивает иммунный ответ на чужеродный антиген в </a:t>
            </a:r>
            <a:r>
              <a:rPr lang="ru-RU" sz="2400" dirty="0" smtClean="0">
                <a:solidFill>
                  <a:srgbClr val="FFFF00"/>
                </a:solidFill>
              </a:rPr>
              <a:t>течение минут и часов </a:t>
            </a:r>
            <a:r>
              <a:rPr lang="ru-RU" sz="2400" dirty="0" smtClean="0">
                <a:solidFill>
                  <a:schemeClr val="bg1"/>
                </a:solidFill>
              </a:rPr>
              <a:t>(адаптивная приобретенная иммунная реакция проявляется лишь через несколько дней - 3-4 суток)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ytokines-Cover-Ce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l="43205" b="36411"/>
          <a:stretch>
            <a:fillRect/>
          </a:stretch>
        </p:blipFill>
        <p:spPr>
          <a:xfrm>
            <a:off x="4284663" y="2349500"/>
            <a:ext cx="4543425" cy="3816350"/>
          </a:xfr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67713" cy="8382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CCECFF"/>
                </a:solidFill>
              </a:rPr>
              <a:t>Общая характеристика системы иммунитета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4176713" cy="4327525"/>
          </a:xfrm>
        </p:spPr>
        <p:txBody>
          <a:bodyPr/>
          <a:lstStyle/>
          <a:p>
            <a:pPr indent="19050" eaLnBrk="1" hangingPunct="1">
              <a:buFontTx/>
              <a:buNone/>
            </a:pPr>
            <a:r>
              <a:rPr lang="en-US" sz="2200" dirty="0" smtClean="0"/>
              <a:t>	</a:t>
            </a:r>
            <a:r>
              <a:rPr lang="ru-RU" sz="2200" dirty="0" smtClean="0">
                <a:solidFill>
                  <a:schemeClr val="bg1"/>
                </a:solidFill>
              </a:rPr>
              <a:t>Функционирование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врожденного иммунитета основано на распознавании </a:t>
            </a:r>
            <a:r>
              <a:rPr lang="ru-RU" sz="2200" dirty="0" smtClean="0">
                <a:solidFill>
                  <a:srgbClr val="FFFF00"/>
                </a:solidFill>
              </a:rPr>
              <a:t>образов патогенности –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чужеродных субстанций, связанных с возбудителями инфекций и удаление их носителей с помощью комплекса реакций, важнейшей из которых </a:t>
            </a:r>
            <a:r>
              <a:rPr lang="ru-RU" sz="2200" dirty="0" smtClean="0">
                <a:solidFill>
                  <a:srgbClr val="FFFF00"/>
                </a:solidFill>
              </a:rPr>
              <a:t>является фагоцитоз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821</Words>
  <Application>Microsoft Office PowerPoint</Application>
  <PresentationFormat>Экран (4:3)</PresentationFormat>
  <Paragraphs>144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Фотография Photo Editor</vt:lpstr>
      <vt:lpstr>Единство двух систем иммунитета – врожденного и приобретенного</vt:lpstr>
      <vt:lpstr>Слайд 2</vt:lpstr>
      <vt:lpstr>Слайд 3</vt:lpstr>
      <vt:lpstr>ИММУНИТЕТ</vt:lpstr>
      <vt:lpstr>Слайд 5</vt:lpstr>
      <vt:lpstr>Ортопоксвирусы известны со времен Древнего Египта (А - фараон Рамзес V умер от натуральной оспы) до настоящего времени  (Б - фотография больного оспой обезьян)       А                                                         Б                                                                     </vt:lpstr>
      <vt:lpstr>Общая характеристика системы иммунитета</vt:lpstr>
      <vt:lpstr>Врожденный иммунитет</vt:lpstr>
      <vt:lpstr>Общая характеристика системы иммунитета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Общая характеристика системы иммунитета </vt:lpstr>
      <vt:lpstr>Слайд 22</vt:lpstr>
      <vt:lpstr>Слайд 23</vt:lpstr>
      <vt:lpstr>Слайд 24</vt:lpstr>
      <vt:lpstr>ИММУННАЯ СИСТЕМА</vt:lpstr>
      <vt:lpstr>Общая схема воспалительного и иммунного ответов:  при действии флогогенных, патогенных факторов</vt:lpstr>
      <vt:lpstr>Первичное узнавание «чужого» -  начало воспаления</vt:lpstr>
      <vt:lpstr>Рецепторы, распознающие патоген (PRR)</vt:lpstr>
      <vt:lpstr>АНТИГЕНЫ</vt:lpstr>
      <vt:lpstr>Стрессорные молекулы</vt:lpstr>
      <vt:lpstr>РЕЦЕПТОРЫ</vt:lpstr>
    </vt:vector>
  </TitlesOfParts>
  <Company>ICiG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Единство двух систем иммунитета – врожденного и приобретенного</dc:title>
  <dc:creator>Nelly</dc:creator>
  <cp:lastModifiedBy>Nelly</cp:lastModifiedBy>
  <cp:revision>28</cp:revision>
  <dcterms:created xsi:type="dcterms:W3CDTF">2010-10-21T07:19:22Z</dcterms:created>
  <dcterms:modified xsi:type="dcterms:W3CDTF">2011-02-01T05:50:52Z</dcterms:modified>
</cp:coreProperties>
</file>