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50"/>
  </p:notesMasterIdLst>
  <p:sldIdLst>
    <p:sldId id="256" r:id="rId2"/>
    <p:sldId id="320" r:id="rId3"/>
    <p:sldId id="349" r:id="rId4"/>
    <p:sldId id="288" r:id="rId5"/>
    <p:sldId id="350" r:id="rId6"/>
    <p:sldId id="351" r:id="rId7"/>
    <p:sldId id="352" r:id="rId8"/>
    <p:sldId id="353" r:id="rId9"/>
    <p:sldId id="354" r:id="rId10"/>
    <p:sldId id="355" r:id="rId11"/>
    <p:sldId id="356" r:id="rId12"/>
    <p:sldId id="357" r:id="rId13"/>
    <p:sldId id="358" r:id="rId14"/>
    <p:sldId id="322" r:id="rId15"/>
    <p:sldId id="359" r:id="rId16"/>
    <p:sldId id="360" r:id="rId17"/>
    <p:sldId id="361" r:id="rId18"/>
    <p:sldId id="362" r:id="rId19"/>
    <p:sldId id="363" r:id="rId20"/>
    <p:sldId id="364" r:id="rId21"/>
    <p:sldId id="365" r:id="rId22"/>
    <p:sldId id="366" r:id="rId23"/>
    <p:sldId id="367" r:id="rId24"/>
    <p:sldId id="368" r:id="rId25"/>
    <p:sldId id="369" r:id="rId26"/>
    <p:sldId id="370" r:id="rId27"/>
    <p:sldId id="371" r:id="rId28"/>
    <p:sldId id="372" r:id="rId29"/>
    <p:sldId id="373" r:id="rId30"/>
    <p:sldId id="374" r:id="rId31"/>
    <p:sldId id="375" r:id="rId32"/>
    <p:sldId id="376" r:id="rId33"/>
    <p:sldId id="377" r:id="rId34"/>
    <p:sldId id="378" r:id="rId35"/>
    <p:sldId id="379" r:id="rId36"/>
    <p:sldId id="380" r:id="rId37"/>
    <p:sldId id="381" r:id="rId38"/>
    <p:sldId id="324" r:id="rId39"/>
    <p:sldId id="383" r:id="rId40"/>
    <p:sldId id="384" r:id="rId41"/>
    <p:sldId id="327" r:id="rId42"/>
    <p:sldId id="348" r:id="rId43"/>
    <p:sldId id="328" r:id="rId44"/>
    <p:sldId id="382" r:id="rId45"/>
    <p:sldId id="272" r:id="rId46"/>
    <p:sldId id="273" r:id="rId47"/>
    <p:sldId id="342" r:id="rId48"/>
    <p:sldId id="330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4632" autoAdjust="0"/>
  </p:normalViewPr>
  <p:slideViewPr>
    <p:cSldViewPr snapToGrid="0" snapToObjects="1">
      <p:cViewPr varScale="1">
        <p:scale>
          <a:sx n="81" d="100"/>
          <a:sy n="81" d="100"/>
        </p:scale>
        <p:origin x="-17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image" Target="../media/image98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image" Target="../media/image101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image" Target="../media/image98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image" Target="../media/image10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D2AF4B-39C5-4569-B0F4-3D36C10928E8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10C492E9-C71A-4F35-A4A2-94AFB6AA6F32}">
      <dgm:prSet phldrT="[Текст]"/>
      <dgm:spPr/>
      <dgm:t>
        <a:bodyPr/>
        <a:lstStyle/>
        <a:p>
          <a:endParaRPr lang="en-US" dirty="0" smtClean="0"/>
        </a:p>
        <a:p>
          <a:endParaRPr lang="en-US" dirty="0" smtClean="0"/>
        </a:p>
        <a:p>
          <a:endParaRPr lang="ru-RU" dirty="0"/>
        </a:p>
      </dgm:t>
    </dgm:pt>
    <dgm:pt modelId="{8B038ECE-EDA7-419B-B2F5-0BE02CF6E090}" type="sibTrans" cxnId="{3D3FBBC5-7225-4E77-8F5A-C70991C9B43A}">
      <dgm:prSet/>
      <dgm:spPr/>
      <dgm:t>
        <a:bodyPr/>
        <a:lstStyle/>
        <a:p>
          <a:endParaRPr lang="ru-RU"/>
        </a:p>
      </dgm:t>
    </dgm:pt>
    <dgm:pt modelId="{6BFDF736-4A7E-4F51-AA94-64ECE3B7AEA2}" type="parTrans" cxnId="{3D3FBBC5-7225-4E77-8F5A-C70991C9B43A}">
      <dgm:prSet/>
      <dgm:spPr/>
      <dgm:t>
        <a:bodyPr/>
        <a:lstStyle/>
        <a:p>
          <a:endParaRPr lang="ru-RU"/>
        </a:p>
      </dgm:t>
    </dgm:pt>
    <dgm:pt modelId="{650CD3D7-74CD-4317-9184-DB94EF62BF26}" type="pres">
      <dgm:prSet presAssocID="{9CD2AF4B-39C5-4569-B0F4-3D36C10928E8}" presName="arrowDiagram" presStyleCnt="0">
        <dgm:presLayoutVars>
          <dgm:chMax val="5"/>
          <dgm:dir/>
          <dgm:resizeHandles val="exact"/>
        </dgm:presLayoutVars>
      </dgm:prSet>
      <dgm:spPr/>
    </dgm:pt>
    <dgm:pt modelId="{C1DC9E5D-98B9-4A9C-BD45-F10E173B24F4}" type="pres">
      <dgm:prSet presAssocID="{9CD2AF4B-39C5-4569-B0F4-3D36C10928E8}" presName="arrow" presStyleLbl="bgShp" presStyleIdx="0" presStyleCnt="1" custLinFactNeighborX="29003" custLinFactNeighborY="25691"/>
      <dgm:spPr>
        <a:solidFill>
          <a:schemeClr val="tx2">
            <a:lumMod val="60000"/>
            <a:lumOff val="40000"/>
          </a:schemeClr>
        </a:solidFill>
      </dgm:spPr>
    </dgm:pt>
    <dgm:pt modelId="{D7D43EE3-895F-4B0B-8416-417663B40259}" type="pres">
      <dgm:prSet presAssocID="{9CD2AF4B-39C5-4569-B0F4-3D36C10928E8}" presName="arrowDiagram1" presStyleCnt="0">
        <dgm:presLayoutVars>
          <dgm:bulletEnabled val="1"/>
        </dgm:presLayoutVars>
      </dgm:prSet>
      <dgm:spPr/>
    </dgm:pt>
    <dgm:pt modelId="{0B08CA27-AB93-41F7-8006-93DFCE46E62C}" type="pres">
      <dgm:prSet presAssocID="{10C492E9-C71A-4F35-A4A2-94AFB6AA6F32}" presName="bullet1" presStyleLbl="node1" presStyleIdx="0" presStyleCnt="1"/>
      <dgm:spPr/>
    </dgm:pt>
    <dgm:pt modelId="{BF7E7AF2-1B19-4645-8061-F8103C870F2F}" type="pres">
      <dgm:prSet presAssocID="{10C492E9-C71A-4F35-A4A2-94AFB6AA6F32}" presName="textBox1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9F09D4B-63E5-41C1-A7CE-F672C0DD3D71}" type="presOf" srcId="{10C492E9-C71A-4F35-A4A2-94AFB6AA6F32}" destId="{BF7E7AF2-1B19-4645-8061-F8103C870F2F}" srcOrd="0" destOrd="0" presId="urn:microsoft.com/office/officeart/2005/8/layout/arrow2"/>
    <dgm:cxn modelId="{5B92EED1-C339-4803-B2F7-0AB2E1A8B92D}" type="presOf" srcId="{9CD2AF4B-39C5-4569-B0F4-3D36C10928E8}" destId="{650CD3D7-74CD-4317-9184-DB94EF62BF26}" srcOrd="0" destOrd="0" presId="urn:microsoft.com/office/officeart/2005/8/layout/arrow2"/>
    <dgm:cxn modelId="{3D3FBBC5-7225-4E77-8F5A-C70991C9B43A}" srcId="{9CD2AF4B-39C5-4569-B0F4-3D36C10928E8}" destId="{10C492E9-C71A-4F35-A4A2-94AFB6AA6F32}" srcOrd="0" destOrd="0" parTransId="{6BFDF736-4A7E-4F51-AA94-64ECE3B7AEA2}" sibTransId="{8B038ECE-EDA7-419B-B2F5-0BE02CF6E090}"/>
    <dgm:cxn modelId="{C4272C9D-ED31-41D5-AB93-127EA8B7E509}" type="presParOf" srcId="{650CD3D7-74CD-4317-9184-DB94EF62BF26}" destId="{C1DC9E5D-98B9-4A9C-BD45-F10E173B24F4}" srcOrd="0" destOrd="0" presId="urn:microsoft.com/office/officeart/2005/8/layout/arrow2"/>
    <dgm:cxn modelId="{CBC4F4CE-4F28-46E5-958D-937E9791C6E2}" type="presParOf" srcId="{650CD3D7-74CD-4317-9184-DB94EF62BF26}" destId="{D7D43EE3-895F-4B0B-8416-417663B40259}" srcOrd="1" destOrd="0" presId="urn:microsoft.com/office/officeart/2005/8/layout/arrow2"/>
    <dgm:cxn modelId="{E0B5652F-85F1-4BBE-9DD1-720F51AC5C9C}" type="presParOf" srcId="{D7D43EE3-895F-4B0B-8416-417663B40259}" destId="{0B08CA27-AB93-41F7-8006-93DFCE46E62C}" srcOrd="0" destOrd="0" presId="urn:microsoft.com/office/officeart/2005/8/layout/arrow2"/>
    <dgm:cxn modelId="{259985C5-8ECA-4152-B332-93BAC14FAA09}" type="presParOf" srcId="{D7D43EE3-895F-4B0B-8416-417663B40259}" destId="{BF7E7AF2-1B19-4645-8061-F8103C870F2F}" srcOrd="1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D2AF4B-39C5-4569-B0F4-3D36C10928E8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10799999" rev="0"/>
          </a:camera>
          <a:lightRig rig="threePt" dir="t"/>
        </a:scene3d>
      </dgm:spPr>
    </dgm:pt>
    <dgm:pt modelId="{10C492E9-C71A-4F35-A4A2-94AFB6AA6F32}">
      <dgm:prSet phldrT="[Текст]"/>
      <dgm:spPr/>
      <dgm:t>
        <a:bodyPr/>
        <a:lstStyle/>
        <a:p>
          <a:endParaRPr lang="en-US" dirty="0" smtClean="0"/>
        </a:p>
        <a:p>
          <a:endParaRPr lang="en-US" dirty="0" smtClean="0"/>
        </a:p>
        <a:p>
          <a:endParaRPr lang="ru-RU" dirty="0"/>
        </a:p>
      </dgm:t>
    </dgm:pt>
    <dgm:pt modelId="{8B038ECE-EDA7-419B-B2F5-0BE02CF6E090}" type="sibTrans" cxnId="{3D3FBBC5-7225-4E77-8F5A-C70991C9B43A}">
      <dgm:prSet/>
      <dgm:spPr/>
      <dgm:t>
        <a:bodyPr/>
        <a:lstStyle/>
        <a:p>
          <a:endParaRPr lang="ru-RU"/>
        </a:p>
      </dgm:t>
    </dgm:pt>
    <dgm:pt modelId="{6BFDF736-4A7E-4F51-AA94-64ECE3B7AEA2}" type="parTrans" cxnId="{3D3FBBC5-7225-4E77-8F5A-C70991C9B43A}">
      <dgm:prSet/>
      <dgm:spPr/>
      <dgm:t>
        <a:bodyPr/>
        <a:lstStyle/>
        <a:p>
          <a:endParaRPr lang="ru-RU"/>
        </a:p>
      </dgm:t>
    </dgm:pt>
    <dgm:pt modelId="{650CD3D7-74CD-4317-9184-DB94EF62BF26}" type="pres">
      <dgm:prSet presAssocID="{9CD2AF4B-39C5-4569-B0F4-3D36C10928E8}" presName="arrowDiagram" presStyleCnt="0">
        <dgm:presLayoutVars>
          <dgm:chMax val="5"/>
          <dgm:dir/>
          <dgm:resizeHandles val="exact"/>
        </dgm:presLayoutVars>
      </dgm:prSet>
      <dgm:spPr/>
    </dgm:pt>
    <dgm:pt modelId="{C1DC9E5D-98B9-4A9C-BD45-F10E173B24F4}" type="pres">
      <dgm:prSet presAssocID="{9CD2AF4B-39C5-4569-B0F4-3D36C10928E8}" presName="arrow" presStyleLbl="bgShp" presStyleIdx="0" presStyleCnt="1" custLinFactY="7179" custLinFactNeighborX="-100000" custLinFactNeighborY="100000"/>
      <dgm:spPr>
        <a:solidFill>
          <a:srgbClr val="0070C0"/>
        </a:solidFill>
      </dgm:spPr>
    </dgm:pt>
    <dgm:pt modelId="{D7D43EE3-895F-4B0B-8416-417663B40259}" type="pres">
      <dgm:prSet presAssocID="{9CD2AF4B-39C5-4569-B0F4-3D36C10928E8}" presName="arrowDiagram1" presStyleCnt="0">
        <dgm:presLayoutVars>
          <dgm:bulletEnabled val="1"/>
        </dgm:presLayoutVars>
      </dgm:prSet>
      <dgm:spPr/>
    </dgm:pt>
    <dgm:pt modelId="{0B08CA27-AB93-41F7-8006-93DFCE46E62C}" type="pres">
      <dgm:prSet presAssocID="{10C492E9-C71A-4F35-A4A2-94AFB6AA6F32}" presName="bullet1" presStyleLbl="node1" presStyleIdx="0" presStyleCnt="1"/>
      <dgm:spPr/>
    </dgm:pt>
    <dgm:pt modelId="{BF7E7AF2-1B19-4645-8061-F8103C870F2F}" type="pres">
      <dgm:prSet presAssocID="{10C492E9-C71A-4F35-A4A2-94AFB6AA6F32}" presName="textBox1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5009358-02CA-4D18-A464-D50E9D513BC7}" type="presOf" srcId="{10C492E9-C71A-4F35-A4A2-94AFB6AA6F32}" destId="{BF7E7AF2-1B19-4645-8061-F8103C870F2F}" srcOrd="0" destOrd="0" presId="urn:microsoft.com/office/officeart/2005/8/layout/arrow2"/>
    <dgm:cxn modelId="{123EBFFC-8CA6-4885-A9C2-8E41F9EB395B}" type="presOf" srcId="{9CD2AF4B-39C5-4569-B0F4-3D36C10928E8}" destId="{650CD3D7-74CD-4317-9184-DB94EF62BF26}" srcOrd="0" destOrd="0" presId="urn:microsoft.com/office/officeart/2005/8/layout/arrow2"/>
    <dgm:cxn modelId="{3D3FBBC5-7225-4E77-8F5A-C70991C9B43A}" srcId="{9CD2AF4B-39C5-4569-B0F4-3D36C10928E8}" destId="{10C492E9-C71A-4F35-A4A2-94AFB6AA6F32}" srcOrd="0" destOrd="0" parTransId="{6BFDF736-4A7E-4F51-AA94-64ECE3B7AEA2}" sibTransId="{8B038ECE-EDA7-419B-B2F5-0BE02CF6E090}"/>
    <dgm:cxn modelId="{0AC62656-7560-4C0B-83C1-D7E127AD9242}" type="presParOf" srcId="{650CD3D7-74CD-4317-9184-DB94EF62BF26}" destId="{C1DC9E5D-98B9-4A9C-BD45-F10E173B24F4}" srcOrd="0" destOrd="0" presId="urn:microsoft.com/office/officeart/2005/8/layout/arrow2"/>
    <dgm:cxn modelId="{F39019D7-BBD2-45D1-B7FD-2D08DA6EE032}" type="presParOf" srcId="{650CD3D7-74CD-4317-9184-DB94EF62BF26}" destId="{D7D43EE3-895F-4B0B-8416-417663B40259}" srcOrd="1" destOrd="0" presId="urn:microsoft.com/office/officeart/2005/8/layout/arrow2"/>
    <dgm:cxn modelId="{25E71B46-4281-433C-B497-76E1CA0C5D95}" type="presParOf" srcId="{D7D43EE3-895F-4B0B-8416-417663B40259}" destId="{0B08CA27-AB93-41F7-8006-93DFCE46E62C}" srcOrd="0" destOrd="0" presId="urn:microsoft.com/office/officeart/2005/8/layout/arrow2"/>
    <dgm:cxn modelId="{8E133AA0-DD87-4220-B1EE-76A5AD9554E6}" type="presParOf" srcId="{D7D43EE3-895F-4B0B-8416-417663B40259}" destId="{BF7E7AF2-1B19-4645-8061-F8103C870F2F}" srcOrd="1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847C95-1B62-48B2-9992-A855DA8FD7FE}" type="doc">
      <dgm:prSet loTypeId="urn:microsoft.com/office/officeart/2005/8/layout/hProcess9" loCatId="process" qsTypeId="urn:microsoft.com/office/officeart/2005/8/quickstyle/3d1" qsCatId="3D" csTypeId="urn:microsoft.com/office/officeart/2005/8/colors/accent2_2" csCatId="accent2" phldr="1"/>
      <dgm:spPr/>
    </dgm:pt>
    <dgm:pt modelId="{932824C0-A299-4E02-A8CB-3420A6C97C38}">
      <dgm:prSet phldrT="[Текст]" custT="1"/>
      <dgm:sp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6200000" scaled="0"/>
        </a:gradFill>
      </dgm:spPr>
      <dgm:t>
        <a:bodyPr/>
        <a:lstStyle/>
        <a:p>
          <a:r>
            <a:rPr lang="ru-RU" sz="1100" b="1" dirty="0">
              <a:latin typeface="Times New Roman" pitchFamily="18" charset="0"/>
              <a:cs typeface="Times New Roman" pitchFamily="18" charset="0"/>
            </a:rPr>
            <a:t>ТАЗОБЕДРЕННЫЕ </a:t>
          </a:r>
          <a:r>
            <a:rPr lang="ru-RU" sz="1100" b="1" dirty="0" smtClean="0">
              <a:latin typeface="Times New Roman" pitchFamily="18" charset="0"/>
              <a:cs typeface="Times New Roman" pitchFamily="18" charset="0"/>
            </a:rPr>
            <a:t>ИМПЛАНТАТЫ (</a:t>
          </a:r>
          <a:r>
            <a:rPr lang="en-US" sz="1100" b="1" dirty="0" smtClean="0">
              <a:latin typeface="Times New Roman" pitchFamily="18" charset="0"/>
              <a:cs typeface="Times New Roman" pitchFamily="18" charset="0"/>
            </a:rPr>
            <a:t>Al2O3+ZrO2)</a:t>
          </a:r>
          <a:endParaRPr lang="ru-RU" sz="1100" b="1" dirty="0">
            <a:latin typeface="Times New Roman" pitchFamily="18" charset="0"/>
            <a:cs typeface="Times New Roman" pitchFamily="18" charset="0"/>
          </a:endParaRPr>
        </a:p>
      </dgm:t>
    </dgm:pt>
    <dgm:pt modelId="{C56BF48F-4EE3-45C3-8F0D-C00A361A6CCC}" type="parTrans" cxnId="{50776E8A-0F63-4CF9-84C0-01098D7DE2C5}">
      <dgm:prSet/>
      <dgm:spPr/>
      <dgm:t>
        <a:bodyPr/>
        <a:lstStyle/>
        <a:p>
          <a:endParaRPr lang="ru-RU"/>
        </a:p>
      </dgm:t>
    </dgm:pt>
    <dgm:pt modelId="{0F120B07-AA20-4762-A00F-BCBAABED9240}" type="sibTrans" cxnId="{50776E8A-0F63-4CF9-84C0-01098D7DE2C5}">
      <dgm:prSet/>
      <dgm:spPr/>
      <dgm:t>
        <a:bodyPr/>
        <a:lstStyle/>
        <a:p>
          <a:endParaRPr lang="ru-RU"/>
        </a:p>
      </dgm:t>
    </dgm:pt>
    <dgm:pt modelId="{BB48484A-41ED-4E30-B4E4-1C791CDD4FE3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dirty="0" smtClean="0"/>
            <a:t>.</a:t>
          </a:r>
          <a:endParaRPr lang="ru-RU" dirty="0"/>
        </a:p>
      </dgm:t>
    </dgm:pt>
    <dgm:pt modelId="{14E45517-AA74-42D7-84E4-AEFA21BCEF94}" type="parTrans" cxnId="{092B3C4F-12D3-4F11-9B7F-19507327E943}">
      <dgm:prSet/>
      <dgm:spPr/>
      <dgm:t>
        <a:bodyPr/>
        <a:lstStyle/>
        <a:p>
          <a:endParaRPr lang="ru-RU"/>
        </a:p>
      </dgm:t>
    </dgm:pt>
    <dgm:pt modelId="{5CD1A6D2-1D4D-4070-A982-36FEAEE995C4}" type="sibTrans" cxnId="{092B3C4F-12D3-4F11-9B7F-19507327E943}">
      <dgm:prSet/>
      <dgm:spPr/>
      <dgm:t>
        <a:bodyPr/>
        <a:lstStyle/>
        <a:p>
          <a:endParaRPr lang="ru-RU"/>
        </a:p>
      </dgm:t>
    </dgm:pt>
    <dgm:pt modelId="{9CC717C9-7970-4BAC-859B-B491C060A190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ru-RU" dirty="0" smtClean="0"/>
            <a:t>.</a:t>
          </a:r>
          <a:endParaRPr lang="ru-RU" dirty="0"/>
        </a:p>
      </dgm:t>
    </dgm:pt>
    <dgm:pt modelId="{1EA6F9ED-1C8B-46B5-A9BE-462F785BC8F5}" type="parTrans" cxnId="{F7E12C20-8AD2-4C0F-A8C5-C8AFE3CEFFD3}">
      <dgm:prSet/>
      <dgm:spPr/>
      <dgm:t>
        <a:bodyPr/>
        <a:lstStyle/>
        <a:p>
          <a:endParaRPr lang="ru-RU"/>
        </a:p>
      </dgm:t>
    </dgm:pt>
    <dgm:pt modelId="{80A2818B-F859-4790-9F47-4A006204BDBF}" type="sibTrans" cxnId="{F7E12C20-8AD2-4C0F-A8C5-C8AFE3CEFFD3}">
      <dgm:prSet/>
      <dgm:spPr/>
      <dgm:t>
        <a:bodyPr/>
        <a:lstStyle/>
        <a:p>
          <a:endParaRPr lang="ru-RU"/>
        </a:p>
      </dgm:t>
    </dgm:pt>
    <dgm:pt modelId="{01797335-0BD9-4F7E-9495-40F057B37131}" type="pres">
      <dgm:prSet presAssocID="{B4847C95-1B62-48B2-9992-A855DA8FD7FE}" presName="CompostProcess" presStyleCnt="0">
        <dgm:presLayoutVars>
          <dgm:dir/>
          <dgm:resizeHandles val="exact"/>
        </dgm:presLayoutVars>
      </dgm:prSet>
      <dgm:spPr/>
    </dgm:pt>
    <dgm:pt modelId="{F6F3A75F-F214-4232-9758-CFE70614C527}" type="pres">
      <dgm:prSet presAssocID="{B4847C95-1B62-48B2-9992-A855DA8FD7FE}" presName="arrow" presStyleLbl="bgShp" presStyleIdx="0" presStyleCnt="1" custScaleX="117647" custLinFactNeighborX="6721" custLinFactNeighborY="-860"/>
      <dgm:spPr>
        <a:gradFill rotWithShape="0">
          <a:gsLst>
            <a:gs pos="0">
              <a:srgbClr val="3338F7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</a:gradFill>
      </dgm:spPr>
      <dgm:t>
        <a:bodyPr/>
        <a:lstStyle/>
        <a:p>
          <a:endParaRPr lang="ru-RU"/>
        </a:p>
      </dgm:t>
    </dgm:pt>
    <dgm:pt modelId="{4D87A027-3BA4-497B-9932-02353AF4E22A}" type="pres">
      <dgm:prSet presAssocID="{B4847C95-1B62-48B2-9992-A855DA8FD7FE}" presName="linearProcess" presStyleCnt="0"/>
      <dgm:spPr/>
    </dgm:pt>
    <dgm:pt modelId="{029E63FB-E530-4C93-9306-18D7B7AEFCA9}" type="pres">
      <dgm:prSet presAssocID="{932824C0-A299-4E02-A8CB-3420A6C97C38}" presName="textNode" presStyleLbl="node1" presStyleIdx="0" presStyleCnt="3" custScaleX="70283" custLinFactX="-30307" custLinFactNeighborX="-100000" custLinFactNeighborY="3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DB7248-2511-4275-A12A-E591CCBB42CA}" type="pres">
      <dgm:prSet presAssocID="{0F120B07-AA20-4762-A00F-BCBAABED9240}" presName="sibTrans" presStyleCnt="0"/>
      <dgm:spPr/>
    </dgm:pt>
    <dgm:pt modelId="{E0C5AEF4-4E91-495A-BD0B-7E0FD82331B0}" type="pres">
      <dgm:prSet presAssocID="{BB48484A-41ED-4E30-B4E4-1C791CDD4FE3}" presName="textNode" presStyleLbl="node1" presStyleIdx="1" presStyleCnt="3" custScaleX="48926" custScaleY="110171" custLinFactX="-31469" custLinFactNeighborX="-100000" custLinFactNeighborY="-12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BFE293-3EC7-4855-853C-6AE151F4D510}" type="pres">
      <dgm:prSet presAssocID="{5CD1A6D2-1D4D-4070-A982-36FEAEE995C4}" presName="sibTrans" presStyleCnt="0"/>
      <dgm:spPr/>
    </dgm:pt>
    <dgm:pt modelId="{D81B2ED5-CBFF-4625-9DC8-BE1CF1B32C8A}" type="pres">
      <dgm:prSet presAssocID="{9CC717C9-7970-4BAC-859B-B491C060A190}" presName="textNode" presStyleLbl="node1" presStyleIdx="2" presStyleCnt="3" custScaleX="64430" custLinFactX="-36429" custLinFactNeighborX="-100000" custLinFactNeighborY="42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DA274B-A63F-432D-9D03-F024CD3ECDDF}" type="presOf" srcId="{BB48484A-41ED-4E30-B4E4-1C791CDD4FE3}" destId="{E0C5AEF4-4E91-495A-BD0B-7E0FD82331B0}" srcOrd="0" destOrd="0" presId="urn:microsoft.com/office/officeart/2005/8/layout/hProcess9"/>
    <dgm:cxn modelId="{5161688D-8DBC-4638-B7F8-00981A006216}" type="presOf" srcId="{932824C0-A299-4E02-A8CB-3420A6C97C38}" destId="{029E63FB-E530-4C93-9306-18D7B7AEFCA9}" srcOrd="0" destOrd="0" presId="urn:microsoft.com/office/officeart/2005/8/layout/hProcess9"/>
    <dgm:cxn modelId="{50776E8A-0F63-4CF9-84C0-01098D7DE2C5}" srcId="{B4847C95-1B62-48B2-9992-A855DA8FD7FE}" destId="{932824C0-A299-4E02-A8CB-3420A6C97C38}" srcOrd="0" destOrd="0" parTransId="{C56BF48F-4EE3-45C3-8F0D-C00A361A6CCC}" sibTransId="{0F120B07-AA20-4762-A00F-BCBAABED9240}"/>
    <dgm:cxn modelId="{309AE31B-BEFE-4F1E-81C8-5D70F2552CF5}" type="presOf" srcId="{B4847C95-1B62-48B2-9992-A855DA8FD7FE}" destId="{01797335-0BD9-4F7E-9495-40F057B37131}" srcOrd="0" destOrd="0" presId="urn:microsoft.com/office/officeart/2005/8/layout/hProcess9"/>
    <dgm:cxn modelId="{092B3C4F-12D3-4F11-9B7F-19507327E943}" srcId="{B4847C95-1B62-48B2-9992-A855DA8FD7FE}" destId="{BB48484A-41ED-4E30-B4E4-1C791CDD4FE3}" srcOrd="1" destOrd="0" parTransId="{14E45517-AA74-42D7-84E4-AEFA21BCEF94}" sibTransId="{5CD1A6D2-1D4D-4070-A982-36FEAEE995C4}"/>
    <dgm:cxn modelId="{F7E12C20-8AD2-4C0F-A8C5-C8AFE3CEFFD3}" srcId="{B4847C95-1B62-48B2-9992-A855DA8FD7FE}" destId="{9CC717C9-7970-4BAC-859B-B491C060A190}" srcOrd="2" destOrd="0" parTransId="{1EA6F9ED-1C8B-46B5-A9BE-462F785BC8F5}" sibTransId="{80A2818B-F859-4790-9F47-4A006204BDBF}"/>
    <dgm:cxn modelId="{D47DE50E-5956-4CCD-8221-5EDFC56B60DA}" type="presOf" srcId="{9CC717C9-7970-4BAC-859B-B491C060A190}" destId="{D81B2ED5-CBFF-4625-9DC8-BE1CF1B32C8A}" srcOrd="0" destOrd="0" presId="urn:microsoft.com/office/officeart/2005/8/layout/hProcess9"/>
    <dgm:cxn modelId="{734C8CDC-46BA-4DC1-A2D0-06164CEA45B4}" type="presParOf" srcId="{01797335-0BD9-4F7E-9495-40F057B37131}" destId="{F6F3A75F-F214-4232-9758-CFE70614C527}" srcOrd="0" destOrd="0" presId="urn:microsoft.com/office/officeart/2005/8/layout/hProcess9"/>
    <dgm:cxn modelId="{72DC487E-8FA8-4DDD-BA0F-F869323EF0E1}" type="presParOf" srcId="{01797335-0BD9-4F7E-9495-40F057B37131}" destId="{4D87A027-3BA4-497B-9932-02353AF4E22A}" srcOrd="1" destOrd="0" presId="urn:microsoft.com/office/officeart/2005/8/layout/hProcess9"/>
    <dgm:cxn modelId="{76ECC31F-0665-4CD4-886A-8D83A2C1346A}" type="presParOf" srcId="{4D87A027-3BA4-497B-9932-02353AF4E22A}" destId="{029E63FB-E530-4C93-9306-18D7B7AEFCA9}" srcOrd="0" destOrd="0" presId="urn:microsoft.com/office/officeart/2005/8/layout/hProcess9"/>
    <dgm:cxn modelId="{3F295D71-B6D6-4DE5-BAE1-CDCABB3EFE18}" type="presParOf" srcId="{4D87A027-3BA4-497B-9932-02353AF4E22A}" destId="{45DB7248-2511-4275-A12A-E591CCBB42CA}" srcOrd="1" destOrd="0" presId="urn:microsoft.com/office/officeart/2005/8/layout/hProcess9"/>
    <dgm:cxn modelId="{969359BE-C654-4EF1-BFBE-63C06B962F2E}" type="presParOf" srcId="{4D87A027-3BA4-497B-9932-02353AF4E22A}" destId="{E0C5AEF4-4E91-495A-BD0B-7E0FD82331B0}" srcOrd="2" destOrd="0" presId="urn:microsoft.com/office/officeart/2005/8/layout/hProcess9"/>
    <dgm:cxn modelId="{0A257494-FE77-435B-B9DB-1BF1AD5E3696}" type="presParOf" srcId="{4D87A027-3BA4-497B-9932-02353AF4E22A}" destId="{27BFE293-3EC7-4855-853C-6AE151F4D510}" srcOrd="3" destOrd="0" presId="urn:microsoft.com/office/officeart/2005/8/layout/hProcess9"/>
    <dgm:cxn modelId="{33E89FC0-3405-44BC-9C32-42CBFC8211A5}" type="presParOf" srcId="{4D87A027-3BA4-497B-9932-02353AF4E22A}" destId="{D81B2ED5-CBFF-4625-9DC8-BE1CF1B32C8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16A6768-0BD9-42DA-85A8-41905DE13D75}" type="doc">
      <dgm:prSet loTypeId="urn:microsoft.com/office/officeart/2005/8/layout/hProcess9" loCatId="process" qsTypeId="urn:microsoft.com/office/officeart/2005/8/quickstyle/3d2" qsCatId="3D" csTypeId="urn:microsoft.com/office/officeart/2005/8/colors/accent2_2" csCatId="accent2" phldr="1"/>
      <dgm:spPr/>
    </dgm:pt>
    <dgm:pt modelId="{46287080-FE98-471F-BF3E-AB5D1298306F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dirty="0" smtClean="0"/>
            <a:t>.</a:t>
          </a:r>
          <a:endParaRPr lang="ru-RU" dirty="0"/>
        </a:p>
      </dgm:t>
    </dgm:pt>
    <dgm:pt modelId="{C9AAA9D4-D63F-495B-92C8-1E6C6EAB173C}" type="parTrans" cxnId="{E26FA0F9-2A71-4686-AE09-7A945BC805CF}">
      <dgm:prSet/>
      <dgm:spPr/>
      <dgm:t>
        <a:bodyPr/>
        <a:lstStyle/>
        <a:p>
          <a:endParaRPr lang="ru-RU"/>
        </a:p>
      </dgm:t>
    </dgm:pt>
    <dgm:pt modelId="{B46934BA-12F0-4B4C-996B-B4E7D295C1AD}" type="sibTrans" cxnId="{E26FA0F9-2A71-4686-AE09-7A945BC805CF}">
      <dgm:prSet/>
      <dgm:spPr/>
      <dgm:t>
        <a:bodyPr/>
        <a:lstStyle/>
        <a:p>
          <a:endParaRPr lang="ru-RU"/>
        </a:p>
      </dgm:t>
    </dgm:pt>
    <dgm:pt modelId="{E4A7078C-5985-4C74-8240-D6F834FE0B7F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ru-RU" dirty="0" smtClean="0"/>
            <a:t>.</a:t>
          </a:r>
          <a:endParaRPr lang="ru-RU" dirty="0"/>
        </a:p>
      </dgm:t>
    </dgm:pt>
    <dgm:pt modelId="{DB382343-84C8-495C-ABAD-495C03D9A75E}" type="parTrans" cxnId="{CBB91932-2FCD-411C-AA92-5E0CD3E4EBC1}">
      <dgm:prSet/>
      <dgm:spPr/>
      <dgm:t>
        <a:bodyPr/>
        <a:lstStyle/>
        <a:p>
          <a:endParaRPr lang="ru-RU"/>
        </a:p>
      </dgm:t>
    </dgm:pt>
    <dgm:pt modelId="{CADCE739-7A96-4E07-8950-A30AAD7CFC5D}" type="sibTrans" cxnId="{CBB91932-2FCD-411C-AA92-5E0CD3E4EBC1}">
      <dgm:prSet/>
      <dgm:spPr/>
      <dgm:t>
        <a:bodyPr/>
        <a:lstStyle/>
        <a:p>
          <a:endParaRPr lang="ru-RU"/>
        </a:p>
      </dgm:t>
    </dgm:pt>
    <dgm:pt modelId="{F696A518-0048-4BF4-898B-137D9D469F50}">
      <dgm:prSet phldrT="[Текст]" custT="1"/>
      <dgm:sp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6200000" scaled="0"/>
        </a:gradFill>
      </dgm:spPr>
      <dgm:t>
        <a:bodyPr/>
        <a:lstStyle/>
        <a:p>
          <a:pPr algn="l">
            <a:spcAft>
              <a:spcPts val="0"/>
            </a:spcAft>
          </a:pPr>
          <a:r>
            <a:rPr lang="ru-RU" sz="1100" b="1" dirty="0" smtClean="0">
              <a:latin typeface="Times New Roman" pitchFamily="18" charset="0"/>
              <a:cs typeface="Times New Roman" pitchFamily="18" charset="0"/>
            </a:rPr>
            <a:t>СПИНАЛЬНЫЕ </a:t>
          </a:r>
        </a:p>
        <a:p>
          <a:pPr algn="l">
            <a:spcAft>
              <a:spcPts val="0"/>
            </a:spcAft>
          </a:pPr>
          <a:r>
            <a:rPr lang="ru-RU" sz="1100" b="1" dirty="0" smtClean="0">
              <a:latin typeface="Times New Roman" pitchFamily="18" charset="0"/>
              <a:cs typeface="Times New Roman" pitchFamily="18" charset="0"/>
            </a:rPr>
            <a:t>ИМПЛАНТАТЫ</a:t>
          </a:r>
          <a:r>
            <a:rPr lang="en-US" sz="1100" b="1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100" b="1" dirty="0" smtClean="0">
            <a:latin typeface="Times New Roman" pitchFamily="18" charset="0"/>
            <a:cs typeface="Times New Roman" pitchFamily="18" charset="0"/>
          </a:endParaRPr>
        </a:p>
        <a:p>
          <a:pPr algn="l">
            <a:spcAft>
              <a:spcPts val="0"/>
            </a:spcAft>
          </a:pPr>
          <a:r>
            <a:rPr lang="ru-RU" sz="1100" b="1" dirty="0" smtClean="0">
              <a:latin typeface="Times New Roman" pitchFamily="18" charset="0"/>
              <a:cs typeface="Times New Roman" pitchFamily="18" charset="0"/>
            </a:rPr>
            <a:t>(</a:t>
          </a:r>
          <a:r>
            <a:rPr lang="en-US" sz="1100" b="1" dirty="0" smtClean="0">
              <a:latin typeface="Times New Roman" pitchFamily="18" charset="0"/>
              <a:cs typeface="Times New Roman" pitchFamily="18" charset="0"/>
            </a:rPr>
            <a:t>Al2O3+ZrO2</a:t>
          </a:r>
          <a:r>
            <a:rPr lang="ru-RU" sz="1100" b="1" dirty="0" smtClean="0">
              <a:latin typeface="Times New Roman" pitchFamily="18" charset="0"/>
              <a:cs typeface="Times New Roman" pitchFamily="18" charset="0"/>
            </a:rPr>
            <a:t>+</a:t>
          </a:r>
        </a:p>
        <a:p>
          <a:pPr algn="l">
            <a:spcAft>
              <a:spcPts val="0"/>
            </a:spcAft>
          </a:pPr>
          <a:r>
            <a:rPr lang="ru-RU" sz="1100" b="1" dirty="0" err="1" smtClean="0">
              <a:latin typeface="Times New Roman" pitchFamily="18" charset="0"/>
              <a:cs typeface="Times New Roman" pitchFamily="18" charset="0"/>
            </a:rPr>
            <a:t>гидроксиапатит</a:t>
          </a:r>
          <a:r>
            <a:rPr lang="en-US" sz="1100" b="1" dirty="0" smtClean="0">
              <a:latin typeface="Times New Roman" pitchFamily="18" charset="0"/>
              <a:cs typeface="Times New Roman" pitchFamily="18" charset="0"/>
            </a:rPr>
            <a:t>)</a:t>
          </a:r>
          <a:endParaRPr lang="ru-RU" sz="1100" b="1" dirty="0">
            <a:latin typeface="Times New Roman" pitchFamily="18" charset="0"/>
            <a:cs typeface="Times New Roman" pitchFamily="18" charset="0"/>
          </a:endParaRPr>
        </a:p>
      </dgm:t>
    </dgm:pt>
    <dgm:pt modelId="{1C815D22-22CC-4109-A012-CCD6F6B2931A}" type="sibTrans" cxnId="{D14AB564-A2E0-4097-B030-2E77BB3519FC}">
      <dgm:prSet/>
      <dgm:spPr/>
      <dgm:t>
        <a:bodyPr/>
        <a:lstStyle/>
        <a:p>
          <a:endParaRPr lang="ru-RU"/>
        </a:p>
      </dgm:t>
    </dgm:pt>
    <dgm:pt modelId="{71B063E5-225D-4201-A43C-C1302A1C8002}" type="parTrans" cxnId="{D14AB564-A2E0-4097-B030-2E77BB3519FC}">
      <dgm:prSet/>
      <dgm:spPr/>
      <dgm:t>
        <a:bodyPr/>
        <a:lstStyle/>
        <a:p>
          <a:endParaRPr lang="ru-RU"/>
        </a:p>
      </dgm:t>
    </dgm:pt>
    <dgm:pt modelId="{8DA282FF-215D-4AEE-A830-4987D7E17A40}" type="pres">
      <dgm:prSet presAssocID="{316A6768-0BD9-42DA-85A8-41905DE13D75}" presName="CompostProcess" presStyleCnt="0">
        <dgm:presLayoutVars>
          <dgm:dir/>
          <dgm:resizeHandles val="exact"/>
        </dgm:presLayoutVars>
      </dgm:prSet>
      <dgm:spPr/>
    </dgm:pt>
    <dgm:pt modelId="{0A5014BA-641A-4B42-A67C-39EE698931DA}" type="pres">
      <dgm:prSet presAssocID="{316A6768-0BD9-42DA-85A8-41905DE13D75}" presName="arrow" presStyleLbl="bgShp" presStyleIdx="0" presStyleCnt="1" custScaleX="117647" custLinFactNeighborX="10701" custLinFactNeighborY="-1272"/>
      <dgm:spPr>
        <a:gradFill rotWithShape="0">
          <a:gsLst>
            <a:gs pos="0">
              <a:srgbClr val="3338F7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</a:gradFill>
      </dgm:spPr>
    </dgm:pt>
    <dgm:pt modelId="{13AA7EA8-125C-4BAD-A716-1B1E5C442CD5}" type="pres">
      <dgm:prSet presAssocID="{316A6768-0BD9-42DA-85A8-41905DE13D75}" presName="linearProcess" presStyleCnt="0"/>
      <dgm:spPr/>
    </dgm:pt>
    <dgm:pt modelId="{DA67B7D9-0C81-4557-8D09-40E43E7D93B9}" type="pres">
      <dgm:prSet presAssocID="{F696A518-0048-4BF4-898B-137D9D469F50}" presName="textNode" presStyleLbl="node1" presStyleIdx="0" presStyleCnt="3" custScaleX="79610" custLinFactX="-36273" custLinFactNeighborX="-100000" custLinFactNeighborY="-64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CC06C1-0D23-4314-9B45-7DF714E34F88}" type="pres">
      <dgm:prSet presAssocID="{1C815D22-22CC-4109-A012-CCD6F6B2931A}" presName="sibTrans" presStyleCnt="0"/>
      <dgm:spPr/>
    </dgm:pt>
    <dgm:pt modelId="{B593F5ED-041F-4F30-9DE0-E46596CCC300}" type="pres">
      <dgm:prSet presAssocID="{46287080-FE98-471F-BF3E-AB5D1298306F}" presName="textNode" presStyleLbl="node1" presStyleIdx="1" presStyleCnt="3" custScaleX="61600" custLinFactX="-41498" custLinFactNeighborX="-100000" custLinFactNeighborY="-120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AC647D-CF93-41FB-80BC-6D2342852CC3}" type="pres">
      <dgm:prSet presAssocID="{B46934BA-12F0-4B4C-996B-B4E7D295C1AD}" presName="sibTrans" presStyleCnt="0"/>
      <dgm:spPr/>
    </dgm:pt>
    <dgm:pt modelId="{39F94578-6EF3-47A6-A740-CCE93ECA89A5}" type="pres">
      <dgm:prSet presAssocID="{E4A7078C-5985-4C74-8240-D6F834FE0B7F}" presName="textNode" presStyleLbl="node1" presStyleIdx="2" presStyleCnt="3" custScaleX="45168" custLinFactX="-34278" custLinFactNeighborX="-100000" custLinFactNeighborY="-2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4AB564-A2E0-4097-B030-2E77BB3519FC}" srcId="{316A6768-0BD9-42DA-85A8-41905DE13D75}" destId="{F696A518-0048-4BF4-898B-137D9D469F50}" srcOrd="0" destOrd="0" parTransId="{71B063E5-225D-4201-A43C-C1302A1C8002}" sibTransId="{1C815D22-22CC-4109-A012-CCD6F6B2931A}"/>
    <dgm:cxn modelId="{F6F31106-6E5F-43AC-9C98-32A1CF8E1DF4}" type="presOf" srcId="{F696A518-0048-4BF4-898B-137D9D469F50}" destId="{DA67B7D9-0C81-4557-8D09-40E43E7D93B9}" srcOrd="0" destOrd="0" presId="urn:microsoft.com/office/officeart/2005/8/layout/hProcess9"/>
    <dgm:cxn modelId="{0E0E5300-6AF8-434A-BB0C-9D78B1D5F688}" type="presOf" srcId="{316A6768-0BD9-42DA-85A8-41905DE13D75}" destId="{8DA282FF-215D-4AEE-A830-4987D7E17A40}" srcOrd="0" destOrd="0" presId="urn:microsoft.com/office/officeart/2005/8/layout/hProcess9"/>
    <dgm:cxn modelId="{E26FA0F9-2A71-4686-AE09-7A945BC805CF}" srcId="{316A6768-0BD9-42DA-85A8-41905DE13D75}" destId="{46287080-FE98-471F-BF3E-AB5D1298306F}" srcOrd="1" destOrd="0" parTransId="{C9AAA9D4-D63F-495B-92C8-1E6C6EAB173C}" sibTransId="{B46934BA-12F0-4B4C-996B-B4E7D295C1AD}"/>
    <dgm:cxn modelId="{1669D8EC-3D5B-4A50-8919-2BD528B865B5}" type="presOf" srcId="{E4A7078C-5985-4C74-8240-D6F834FE0B7F}" destId="{39F94578-6EF3-47A6-A740-CCE93ECA89A5}" srcOrd="0" destOrd="0" presId="urn:microsoft.com/office/officeart/2005/8/layout/hProcess9"/>
    <dgm:cxn modelId="{CBB91932-2FCD-411C-AA92-5E0CD3E4EBC1}" srcId="{316A6768-0BD9-42DA-85A8-41905DE13D75}" destId="{E4A7078C-5985-4C74-8240-D6F834FE0B7F}" srcOrd="2" destOrd="0" parTransId="{DB382343-84C8-495C-ABAD-495C03D9A75E}" sibTransId="{CADCE739-7A96-4E07-8950-A30AAD7CFC5D}"/>
    <dgm:cxn modelId="{9FD25BE6-DDB1-4E14-845E-287628140C95}" type="presOf" srcId="{46287080-FE98-471F-BF3E-AB5D1298306F}" destId="{B593F5ED-041F-4F30-9DE0-E46596CCC300}" srcOrd="0" destOrd="0" presId="urn:microsoft.com/office/officeart/2005/8/layout/hProcess9"/>
    <dgm:cxn modelId="{C6830B4A-F7D4-4DF5-AB6E-8D0148CC3AB4}" type="presParOf" srcId="{8DA282FF-215D-4AEE-A830-4987D7E17A40}" destId="{0A5014BA-641A-4B42-A67C-39EE698931DA}" srcOrd="0" destOrd="0" presId="urn:microsoft.com/office/officeart/2005/8/layout/hProcess9"/>
    <dgm:cxn modelId="{B5DC6F78-D119-4851-84A8-481F1D93A76E}" type="presParOf" srcId="{8DA282FF-215D-4AEE-A830-4987D7E17A40}" destId="{13AA7EA8-125C-4BAD-A716-1B1E5C442CD5}" srcOrd="1" destOrd="0" presId="urn:microsoft.com/office/officeart/2005/8/layout/hProcess9"/>
    <dgm:cxn modelId="{88528D24-982E-4F90-BF3D-B41705F6FD71}" type="presParOf" srcId="{13AA7EA8-125C-4BAD-A716-1B1E5C442CD5}" destId="{DA67B7D9-0C81-4557-8D09-40E43E7D93B9}" srcOrd="0" destOrd="0" presId="urn:microsoft.com/office/officeart/2005/8/layout/hProcess9"/>
    <dgm:cxn modelId="{DD137A7C-33FD-4374-806D-0781BCF2E57E}" type="presParOf" srcId="{13AA7EA8-125C-4BAD-A716-1B1E5C442CD5}" destId="{33CC06C1-0D23-4314-9B45-7DF714E34F88}" srcOrd="1" destOrd="0" presId="urn:microsoft.com/office/officeart/2005/8/layout/hProcess9"/>
    <dgm:cxn modelId="{76840167-1C93-480C-868E-C14558F00AB2}" type="presParOf" srcId="{13AA7EA8-125C-4BAD-A716-1B1E5C442CD5}" destId="{B593F5ED-041F-4F30-9DE0-E46596CCC300}" srcOrd="2" destOrd="0" presId="urn:microsoft.com/office/officeart/2005/8/layout/hProcess9"/>
    <dgm:cxn modelId="{0816006E-4DF1-4717-A8E2-8DA1C2463C6A}" type="presParOf" srcId="{13AA7EA8-125C-4BAD-A716-1B1E5C442CD5}" destId="{09AC647D-CF93-41FB-80BC-6D2342852CC3}" srcOrd="3" destOrd="0" presId="urn:microsoft.com/office/officeart/2005/8/layout/hProcess9"/>
    <dgm:cxn modelId="{15A757E4-6C1E-4932-A8EE-9C3ACE883454}" type="presParOf" srcId="{13AA7EA8-125C-4BAD-A716-1B1E5C442CD5}" destId="{39F94578-6EF3-47A6-A740-CCE93ECA89A5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414E29A-E2BF-4922-807C-EBE2E7B7D219}" type="doc">
      <dgm:prSet loTypeId="urn:microsoft.com/office/officeart/2005/8/layout/hProcess9" loCatId="process" qsTypeId="urn:microsoft.com/office/officeart/2005/8/quickstyle/3d2" qsCatId="3D" csTypeId="urn:microsoft.com/office/officeart/2005/8/colors/accent2_2" csCatId="accent2" phldr="1"/>
      <dgm:spPr/>
    </dgm:pt>
    <dgm:pt modelId="{2E3B5F89-A18E-400D-8728-2D6BD034E82D}">
      <dgm:prSet phldrT="[Текст]" custT="1"/>
      <dgm:sp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6200000" scaled="0"/>
        </a:gradFill>
      </dgm:spPr>
      <dgm:t>
        <a:bodyPr/>
        <a:lstStyle/>
        <a:p>
          <a:r>
            <a:rPr lang="ru-RU" sz="1100" b="1" dirty="0">
              <a:latin typeface="Times New Roman" pitchFamily="18" charset="0"/>
              <a:cs typeface="Times New Roman" pitchFamily="18" charset="0"/>
            </a:rPr>
            <a:t>ГРАНУЛИРОВАННАЯ КЕРАМИКА ДЛЯ ЗАПОЛНЕНИЯ </a:t>
          </a:r>
          <a:r>
            <a:rPr lang="ru-RU" sz="1100" b="1" dirty="0" smtClean="0">
              <a:latin typeface="Times New Roman" pitchFamily="18" charset="0"/>
              <a:cs typeface="Times New Roman" pitchFamily="18" charset="0"/>
            </a:rPr>
            <a:t>ПОЛОСТЕЙ </a:t>
          </a:r>
          <a:r>
            <a:rPr lang="en-US" sz="1100" b="1" dirty="0" smtClean="0">
              <a:latin typeface="Times New Roman" pitchFamily="18" charset="0"/>
              <a:cs typeface="Times New Roman" pitchFamily="18" charset="0"/>
            </a:rPr>
            <a:t>(Al2O3)</a:t>
          </a:r>
          <a:endParaRPr lang="ru-RU" sz="1100" b="1" dirty="0">
            <a:latin typeface="Times New Roman" pitchFamily="18" charset="0"/>
            <a:cs typeface="Times New Roman" pitchFamily="18" charset="0"/>
          </a:endParaRPr>
        </a:p>
      </dgm:t>
    </dgm:pt>
    <dgm:pt modelId="{D29C1281-989F-41FC-A61C-A3F91E50CD58}" type="parTrans" cxnId="{5333088C-3FCC-405D-B31D-665C36049DC3}">
      <dgm:prSet/>
      <dgm:spPr/>
      <dgm:t>
        <a:bodyPr/>
        <a:lstStyle/>
        <a:p>
          <a:endParaRPr lang="ru-RU"/>
        </a:p>
      </dgm:t>
    </dgm:pt>
    <dgm:pt modelId="{6F5D4115-A37F-4D09-B177-9E2AF3786CCA}" type="sibTrans" cxnId="{5333088C-3FCC-405D-B31D-665C36049DC3}">
      <dgm:prSet/>
      <dgm:spPr/>
      <dgm:t>
        <a:bodyPr/>
        <a:lstStyle/>
        <a:p>
          <a:endParaRPr lang="ru-RU"/>
        </a:p>
      </dgm:t>
    </dgm:pt>
    <dgm:pt modelId="{1B23E121-6854-4478-B1D2-DAE529198FB3}" type="pres">
      <dgm:prSet presAssocID="{1414E29A-E2BF-4922-807C-EBE2E7B7D219}" presName="CompostProcess" presStyleCnt="0">
        <dgm:presLayoutVars>
          <dgm:dir/>
          <dgm:resizeHandles val="exact"/>
        </dgm:presLayoutVars>
      </dgm:prSet>
      <dgm:spPr/>
    </dgm:pt>
    <dgm:pt modelId="{FAF4E6F6-2AB8-423C-9F4D-58B72053BD19}" type="pres">
      <dgm:prSet presAssocID="{1414E29A-E2BF-4922-807C-EBE2E7B7D219}" presName="arrow" presStyleLbl="bgShp" presStyleIdx="0" presStyleCnt="1" custScaleX="107484" custLinFactNeighborX="-7553"/>
      <dgm:spPr>
        <a:gradFill rotWithShape="0">
          <a:gsLst>
            <a:gs pos="0">
              <a:srgbClr val="3338F7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</a:gradFill>
      </dgm:spPr>
      <dgm:t>
        <a:bodyPr/>
        <a:lstStyle/>
        <a:p>
          <a:endParaRPr lang="ru-RU"/>
        </a:p>
      </dgm:t>
    </dgm:pt>
    <dgm:pt modelId="{1B29165A-0657-43C1-BB75-4B8BA429E99E}" type="pres">
      <dgm:prSet presAssocID="{1414E29A-E2BF-4922-807C-EBE2E7B7D219}" presName="linearProcess" presStyleCnt="0"/>
      <dgm:spPr/>
    </dgm:pt>
    <dgm:pt modelId="{FC77535D-D13C-43AB-BD73-7BEB3C375F4B}" type="pres">
      <dgm:prSet presAssocID="{2E3B5F89-A18E-400D-8728-2D6BD034E82D}" presName="textNode" presStyleLbl="node1" presStyleIdx="0" presStyleCnt="1" custScaleX="85742" custLinFactX="-21392" custLinFactNeighborX="-100000" custLinFactNeighborY="-6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33088C-3FCC-405D-B31D-665C36049DC3}" srcId="{1414E29A-E2BF-4922-807C-EBE2E7B7D219}" destId="{2E3B5F89-A18E-400D-8728-2D6BD034E82D}" srcOrd="0" destOrd="0" parTransId="{D29C1281-989F-41FC-A61C-A3F91E50CD58}" sibTransId="{6F5D4115-A37F-4D09-B177-9E2AF3786CCA}"/>
    <dgm:cxn modelId="{6A887E45-48A0-4041-B965-3FBAB58D267D}" type="presOf" srcId="{1414E29A-E2BF-4922-807C-EBE2E7B7D219}" destId="{1B23E121-6854-4478-B1D2-DAE529198FB3}" srcOrd="0" destOrd="0" presId="urn:microsoft.com/office/officeart/2005/8/layout/hProcess9"/>
    <dgm:cxn modelId="{24C74C49-55D3-4B61-8594-4E177BED0AF5}" type="presOf" srcId="{2E3B5F89-A18E-400D-8728-2D6BD034E82D}" destId="{FC77535D-D13C-43AB-BD73-7BEB3C375F4B}" srcOrd="0" destOrd="0" presId="urn:microsoft.com/office/officeart/2005/8/layout/hProcess9"/>
    <dgm:cxn modelId="{6B7F6241-686B-4AE6-8578-75AD483CD932}" type="presParOf" srcId="{1B23E121-6854-4478-B1D2-DAE529198FB3}" destId="{FAF4E6F6-2AB8-423C-9F4D-58B72053BD19}" srcOrd="0" destOrd="0" presId="urn:microsoft.com/office/officeart/2005/8/layout/hProcess9"/>
    <dgm:cxn modelId="{3C7DB134-16BE-4178-8CF2-5A199EA45EFE}" type="presParOf" srcId="{1B23E121-6854-4478-B1D2-DAE529198FB3}" destId="{1B29165A-0657-43C1-BB75-4B8BA429E99E}" srcOrd="1" destOrd="0" presId="urn:microsoft.com/office/officeart/2005/8/layout/hProcess9"/>
    <dgm:cxn modelId="{1E7A541F-4219-4A97-9C6B-C4B55CB2514D}" type="presParOf" srcId="{1B29165A-0657-43C1-BB75-4B8BA429E99E}" destId="{FC77535D-D13C-43AB-BD73-7BEB3C375F4B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A8FDB1E-0E73-40A4-97A1-4D110947E4EC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F4FF954-9CC0-4C90-BB69-781419C63EAA}">
      <dgm:prSet custT="1"/>
      <dgm:spPr>
        <a:solidFill>
          <a:srgbClr val="008EC0"/>
        </a:solidFill>
      </dgm:spPr>
      <dgm:t>
        <a:bodyPr/>
        <a:lstStyle/>
        <a:p>
          <a:pPr rtl="0"/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Дата образования -  2009 г.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DF97290-EC32-4A0B-9F71-C5A685D00312}" type="parTrans" cxnId="{B0E84D4B-3D42-44C1-8507-57E76037E967}">
      <dgm:prSet/>
      <dgm:spPr/>
      <dgm:t>
        <a:bodyPr/>
        <a:lstStyle/>
        <a:p>
          <a:endParaRPr lang="ru-RU" sz="1400"/>
        </a:p>
      </dgm:t>
    </dgm:pt>
    <dgm:pt modelId="{5F5415DA-EDD5-47CB-9D98-11F48D601377}" type="sibTrans" cxnId="{B0E84D4B-3D42-44C1-8507-57E76037E967}">
      <dgm:prSet/>
      <dgm:spPr/>
      <dgm:t>
        <a:bodyPr/>
        <a:lstStyle/>
        <a:p>
          <a:endParaRPr lang="ru-RU" sz="1400"/>
        </a:p>
      </dgm:t>
    </dgm:pt>
    <dgm:pt modelId="{416AA095-263B-48E3-AA8C-E8C561B9DCCA}">
      <dgm:prSet custT="1"/>
      <dgm:spPr>
        <a:solidFill>
          <a:srgbClr val="008EC0"/>
        </a:solidFill>
      </dgm:spPr>
      <dgm:t>
        <a:bodyPr/>
        <a:lstStyle/>
        <a:p>
          <a:pPr algn="l" rtl="0"/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НП «Сибирская керамика» создано по инициативе ХК ОАО «</a:t>
          </a:r>
          <a:r>
            <a:rPr lang="ru-RU" sz="16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НЭВЗ-Союз</a:t>
          </a:r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» при поддержке Полномочного представителя Президента РФ в Сибирском федеральном округе, Губернатора Новосибирской области,  председателя СОРАН.</a:t>
          </a:r>
          <a:endParaRPr lang="ru-RU" sz="16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4F65B3D-46C9-40FB-B4AD-194961D28F53}" type="parTrans" cxnId="{7EA392B4-C11D-4C28-9F48-FFF3680F35A3}">
      <dgm:prSet/>
      <dgm:spPr/>
      <dgm:t>
        <a:bodyPr/>
        <a:lstStyle/>
        <a:p>
          <a:endParaRPr lang="ru-RU" sz="1400"/>
        </a:p>
      </dgm:t>
    </dgm:pt>
    <dgm:pt modelId="{64A1A7DA-5CC7-4795-B852-3CA37C13684F}" type="sibTrans" cxnId="{7EA392B4-C11D-4C28-9F48-FFF3680F35A3}">
      <dgm:prSet/>
      <dgm:spPr/>
      <dgm:t>
        <a:bodyPr/>
        <a:lstStyle/>
        <a:p>
          <a:endParaRPr lang="ru-RU" sz="1400"/>
        </a:p>
      </dgm:t>
    </dgm:pt>
    <dgm:pt modelId="{CABB4C10-FE6C-47F4-B8E6-4D2B89DFAA8D}" type="pres">
      <dgm:prSet presAssocID="{CA8FDB1E-0E73-40A4-97A1-4D110947E4EC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555C1CB-7B24-485F-B61A-0A252F671EE2}" type="pres">
      <dgm:prSet presAssocID="{CA8FDB1E-0E73-40A4-97A1-4D110947E4EC}" presName="ribbon" presStyleLbl="node1" presStyleIdx="0" presStyleCnt="1" custScaleX="138750" custLinFactNeighborX="-6207" custLinFactNeighborY="-3369"/>
      <dgm:spPr>
        <a:gradFill flip="none" rotWithShape="0">
          <a:gsLst>
            <a:gs pos="0">
              <a:srgbClr val="008EC0">
                <a:tint val="66000"/>
                <a:satMod val="160000"/>
              </a:srgbClr>
            </a:gs>
            <a:gs pos="50000">
              <a:srgbClr val="008EC0">
                <a:tint val="44500"/>
                <a:satMod val="160000"/>
              </a:srgbClr>
            </a:gs>
            <a:gs pos="100000">
              <a:srgbClr val="008EC0">
                <a:tint val="23500"/>
                <a:satMod val="160000"/>
              </a:srgbClr>
            </a:gs>
          </a:gsLst>
          <a:lin ang="16200000" scaled="1"/>
          <a:tileRect/>
        </a:gradFill>
      </dgm:spPr>
      <dgm:t>
        <a:bodyPr/>
        <a:lstStyle/>
        <a:p>
          <a:endParaRPr lang="ru-RU"/>
        </a:p>
      </dgm:t>
    </dgm:pt>
    <dgm:pt modelId="{9BFC52D2-EC10-4328-BD1B-3BBCE6F2051A}" type="pres">
      <dgm:prSet presAssocID="{CA8FDB1E-0E73-40A4-97A1-4D110947E4EC}" presName="leftArrowText" presStyleLbl="node1" presStyleIdx="0" presStyleCnt="1" custScaleX="141556" custLinFactNeighborX="-32193" custLinFactNeighborY="-22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7C63BE-2C4F-465B-A886-F18BE9737C57}" type="pres">
      <dgm:prSet presAssocID="{CA8FDB1E-0E73-40A4-97A1-4D110947E4EC}" presName="rightArrowText" presStyleLbl="node1" presStyleIdx="0" presStyleCnt="1" custScaleX="170737" custScaleY="195137" custLinFactNeighborX="272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0E84D4B-3D42-44C1-8507-57E76037E967}" srcId="{CA8FDB1E-0E73-40A4-97A1-4D110947E4EC}" destId="{8F4FF954-9CC0-4C90-BB69-781419C63EAA}" srcOrd="0" destOrd="0" parTransId="{1DF97290-EC32-4A0B-9F71-C5A685D00312}" sibTransId="{5F5415DA-EDD5-47CB-9D98-11F48D601377}"/>
    <dgm:cxn modelId="{7EA392B4-C11D-4C28-9F48-FFF3680F35A3}" srcId="{CA8FDB1E-0E73-40A4-97A1-4D110947E4EC}" destId="{416AA095-263B-48E3-AA8C-E8C561B9DCCA}" srcOrd="1" destOrd="0" parTransId="{64F65B3D-46C9-40FB-B4AD-194961D28F53}" sibTransId="{64A1A7DA-5CC7-4795-B852-3CA37C13684F}"/>
    <dgm:cxn modelId="{A2355EA6-4999-4AB2-BAF7-FA571A2F32CA}" type="presOf" srcId="{8F4FF954-9CC0-4C90-BB69-781419C63EAA}" destId="{9BFC52D2-EC10-4328-BD1B-3BBCE6F2051A}" srcOrd="0" destOrd="0" presId="urn:microsoft.com/office/officeart/2005/8/layout/arrow6"/>
    <dgm:cxn modelId="{9F6FC791-ED07-443E-A282-A0BCA6F2A83A}" type="presOf" srcId="{CA8FDB1E-0E73-40A4-97A1-4D110947E4EC}" destId="{CABB4C10-FE6C-47F4-B8E6-4D2B89DFAA8D}" srcOrd="0" destOrd="0" presId="urn:microsoft.com/office/officeart/2005/8/layout/arrow6"/>
    <dgm:cxn modelId="{90898BD7-DACB-440D-88DF-19D23167E34F}" type="presOf" srcId="{416AA095-263B-48E3-AA8C-E8C561B9DCCA}" destId="{AF7C63BE-2C4F-465B-A886-F18BE9737C57}" srcOrd="0" destOrd="0" presId="urn:microsoft.com/office/officeart/2005/8/layout/arrow6"/>
    <dgm:cxn modelId="{75251C30-9725-4FF5-84C1-65D983C648EB}" type="presParOf" srcId="{CABB4C10-FE6C-47F4-B8E6-4D2B89DFAA8D}" destId="{0555C1CB-7B24-485F-B61A-0A252F671EE2}" srcOrd="0" destOrd="0" presId="urn:microsoft.com/office/officeart/2005/8/layout/arrow6"/>
    <dgm:cxn modelId="{5A4713FE-6DB8-4FE4-913B-B0576CBED526}" type="presParOf" srcId="{CABB4C10-FE6C-47F4-B8E6-4D2B89DFAA8D}" destId="{9BFC52D2-EC10-4328-BD1B-3BBCE6F2051A}" srcOrd="1" destOrd="0" presId="urn:microsoft.com/office/officeart/2005/8/layout/arrow6"/>
    <dgm:cxn modelId="{1BC5511F-E534-4B1D-8D2F-7EEEB836CF43}" type="presParOf" srcId="{CABB4C10-FE6C-47F4-B8E6-4D2B89DFAA8D}" destId="{AF7C63BE-2C4F-465B-A886-F18BE9737C57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F95435E-ADD2-4B34-AF6B-E91009794E2A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1AC8D1-5456-40A7-87F5-769F16380CAB}">
      <dgm:prSet custT="1"/>
      <dgm:spPr>
        <a:ln>
          <a:solidFill>
            <a:srgbClr val="5165FD"/>
          </a:solidFill>
        </a:ln>
      </dgm:spPr>
      <dgm:t>
        <a:bodyPr/>
        <a:lstStyle/>
        <a:p>
          <a:pPr rtl="0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Состав НП «Сибирская керамика»: 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F1CD4996-35DA-4326-8CD8-5966AD788954}" type="parTrans" cxnId="{A786BD78-588C-4C87-97F4-65D70065A18B}">
      <dgm:prSet/>
      <dgm:spPr/>
      <dgm:t>
        <a:bodyPr/>
        <a:lstStyle/>
        <a:p>
          <a:endParaRPr lang="ru-RU"/>
        </a:p>
      </dgm:t>
    </dgm:pt>
    <dgm:pt modelId="{5CDAA6C0-B887-4709-A693-30B8B1BD832C}" type="sibTrans" cxnId="{A786BD78-588C-4C87-97F4-65D70065A18B}">
      <dgm:prSet/>
      <dgm:spPr/>
      <dgm:t>
        <a:bodyPr/>
        <a:lstStyle/>
        <a:p>
          <a:endParaRPr lang="ru-RU"/>
        </a:p>
      </dgm:t>
    </dgm:pt>
    <dgm:pt modelId="{666BF302-A0D1-41C2-B335-91BC835E1FE7}">
      <dgm:prSet custT="1"/>
      <dgm:spPr>
        <a:ln>
          <a:solidFill>
            <a:srgbClr val="5165FD"/>
          </a:solidFill>
        </a:ln>
      </dgm:spPr>
      <dgm:t>
        <a:bodyPr/>
        <a:lstStyle/>
        <a:p>
          <a:pPr rtl="0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Академические организации СО РАН - 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Институт теоретической и прикладной механики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Институт химии твердого тела и </a:t>
          </a:r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механохимии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Институт неорганической химии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Институт гидродинамики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Институт физики прочности и материаловедения.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01941809-8625-4FEA-A707-E7A767881287}" type="parTrans" cxnId="{1ACCB762-F5AF-4F26-B836-9D3B2F5A7FDE}">
      <dgm:prSet/>
      <dgm:spPr/>
      <dgm:t>
        <a:bodyPr/>
        <a:lstStyle/>
        <a:p>
          <a:endParaRPr lang="ru-RU"/>
        </a:p>
      </dgm:t>
    </dgm:pt>
    <dgm:pt modelId="{24A0EBBF-F6D7-4876-9446-60A6AF67C2ED}" type="sibTrans" cxnId="{1ACCB762-F5AF-4F26-B836-9D3B2F5A7FDE}">
      <dgm:prSet/>
      <dgm:spPr/>
      <dgm:t>
        <a:bodyPr/>
        <a:lstStyle/>
        <a:p>
          <a:endParaRPr lang="ru-RU"/>
        </a:p>
      </dgm:t>
    </dgm:pt>
    <dgm:pt modelId="{AA3E3D95-66F2-4ABB-97D8-C625C41DF4D3}">
      <dgm:prSet custT="1"/>
      <dgm:spPr>
        <a:ln>
          <a:solidFill>
            <a:srgbClr val="5165FD"/>
          </a:solidFill>
        </a:ln>
      </dgm:spPr>
      <dgm:t>
        <a:bodyPr/>
        <a:lstStyle/>
        <a:p>
          <a:pPr rtl="0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Российские ВУЗы - 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ГОУ ВПО Национальный исследовательский Томский политехнический университет, ГОУ ВПО Национальный исследовательский Новосибирский государственный университет, ГОУ ВПО Новосибирский государственный технический университет, ГОУ ВПО российский химико-технологический университет им. Д.И. Менделеева.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8838FD40-3549-4523-855D-68E1CBFDABCB}" type="parTrans" cxnId="{4E7F69CA-2528-4946-84A7-A20BEAD0E3E4}">
      <dgm:prSet/>
      <dgm:spPr/>
      <dgm:t>
        <a:bodyPr/>
        <a:lstStyle/>
        <a:p>
          <a:endParaRPr lang="ru-RU"/>
        </a:p>
      </dgm:t>
    </dgm:pt>
    <dgm:pt modelId="{C0ABE75B-0EE0-4156-9102-54C6E8A531D8}" type="sibTrans" cxnId="{4E7F69CA-2528-4946-84A7-A20BEAD0E3E4}">
      <dgm:prSet/>
      <dgm:spPr/>
      <dgm:t>
        <a:bodyPr/>
        <a:lstStyle/>
        <a:p>
          <a:endParaRPr lang="ru-RU"/>
        </a:p>
      </dgm:t>
    </dgm:pt>
    <dgm:pt modelId="{780E30C5-C3A6-404F-AA40-3ACC60DD4563}">
      <dgm:prSet custT="1"/>
      <dgm:spPr>
        <a:ln>
          <a:solidFill>
            <a:srgbClr val="5165FD"/>
          </a:solidFill>
        </a:ln>
      </dgm:spPr>
      <dgm:t>
        <a:bodyPr/>
        <a:lstStyle/>
        <a:p>
          <a:pPr rtl="0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Организации медицинского профиля - 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ФГУ «Новосибирский НИИ травматологии и ортопедии </a:t>
          </a:r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Росмедтехнологий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», ФГВОУ ВПО «Военно-медицинская Академия им. С.М. Кирова МО РФ». ЗАО «Сибирский научно-исследовательский и испытательный центр медицинской техники».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AFA8F3D8-0E02-4C69-9231-116943437D13}" type="parTrans" cxnId="{3779A9FC-22DD-4845-9512-33B52E7B3D6C}">
      <dgm:prSet/>
      <dgm:spPr/>
      <dgm:t>
        <a:bodyPr/>
        <a:lstStyle/>
        <a:p>
          <a:endParaRPr lang="ru-RU"/>
        </a:p>
      </dgm:t>
    </dgm:pt>
    <dgm:pt modelId="{D304325B-64BE-488A-A5ED-201BE374CC95}" type="sibTrans" cxnId="{3779A9FC-22DD-4845-9512-33B52E7B3D6C}">
      <dgm:prSet/>
      <dgm:spPr/>
      <dgm:t>
        <a:bodyPr/>
        <a:lstStyle/>
        <a:p>
          <a:endParaRPr lang="ru-RU"/>
        </a:p>
      </dgm:t>
    </dgm:pt>
    <dgm:pt modelId="{643C34ED-6056-4ADC-8EE0-5C25480DE8D5}" type="pres">
      <dgm:prSet presAssocID="{0F95435E-ADD2-4B34-AF6B-E91009794E2A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13CC5036-5955-40BB-98C5-09137BA64BE9}" type="pres">
      <dgm:prSet presAssocID="{0F95435E-ADD2-4B34-AF6B-E91009794E2A}" presName="pyramid" presStyleLbl="node1" presStyleIdx="0" presStyleCnt="1" custScaleX="123661" custScaleY="81550" custLinFactNeighborX="32500"/>
      <dgm:spPr>
        <a:gradFill flip="none" rotWithShape="0">
          <a:gsLst>
            <a:gs pos="0">
              <a:srgbClr val="008EC0">
                <a:tint val="66000"/>
                <a:satMod val="160000"/>
              </a:srgbClr>
            </a:gs>
            <a:gs pos="50000">
              <a:srgbClr val="008EC0">
                <a:tint val="44500"/>
                <a:satMod val="160000"/>
              </a:srgbClr>
            </a:gs>
            <a:gs pos="100000">
              <a:srgbClr val="008EC0">
                <a:tint val="23500"/>
                <a:satMod val="160000"/>
              </a:srgbClr>
            </a:gs>
          </a:gsLst>
          <a:lin ang="16200000" scaled="1"/>
          <a:tileRect/>
        </a:gradFill>
      </dgm:spPr>
      <dgm:t>
        <a:bodyPr/>
        <a:lstStyle/>
        <a:p>
          <a:endParaRPr lang="ru-RU"/>
        </a:p>
      </dgm:t>
    </dgm:pt>
    <dgm:pt modelId="{1B5C9C57-A188-4C0A-8B63-CA633828680B}" type="pres">
      <dgm:prSet presAssocID="{0F95435E-ADD2-4B34-AF6B-E91009794E2A}" presName="theList" presStyleCnt="0"/>
      <dgm:spPr/>
    </dgm:pt>
    <dgm:pt modelId="{986E63FA-032E-4624-B82E-EE9FA7F1F71D}" type="pres">
      <dgm:prSet presAssocID="{FA1AC8D1-5456-40A7-87F5-769F16380CAB}" presName="aNode" presStyleLbl="fgAcc1" presStyleIdx="0" presStyleCnt="4" custScaleX="361119" custLinFactY="2024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AA59C2-3A8B-4EF3-A280-2663325D03B6}" type="pres">
      <dgm:prSet presAssocID="{FA1AC8D1-5456-40A7-87F5-769F16380CAB}" presName="aSpace" presStyleCnt="0"/>
      <dgm:spPr/>
    </dgm:pt>
    <dgm:pt modelId="{E9457F95-DA3C-4B8A-B86A-DCE49193F7A3}" type="pres">
      <dgm:prSet presAssocID="{666BF302-A0D1-41C2-B335-91BC835E1FE7}" presName="aNode" presStyleLbl="fgAcc1" presStyleIdx="1" presStyleCnt="4" custScaleX="361111" custScaleY="297094" custLinFactY="35745" custLinFactNeighborX="-49811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AC7E83-BF77-438B-ACDC-4D76F81CB061}" type="pres">
      <dgm:prSet presAssocID="{666BF302-A0D1-41C2-B335-91BC835E1FE7}" presName="aSpace" presStyleCnt="0"/>
      <dgm:spPr/>
    </dgm:pt>
    <dgm:pt modelId="{318F5530-B358-48CD-A040-9E435FAFBAC3}" type="pres">
      <dgm:prSet presAssocID="{AA3E3D95-66F2-4ABB-97D8-C625C41DF4D3}" presName="aNode" presStyleLbl="fgAcc1" presStyleIdx="2" presStyleCnt="4" custScaleX="361119" custScaleY="275610" custLinFactY="5386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A1FA90-ECEC-4996-A2C4-1DAF62A1E790}" type="pres">
      <dgm:prSet presAssocID="{AA3E3D95-66F2-4ABB-97D8-C625C41DF4D3}" presName="aSpace" presStyleCnt="0"/>
      <dgm:spPr/>
    </dgm:pt>
    <dgm:pt modelId="{854906D0-3E15-449C-BD85-6DCC45C8A065}" type="pres">
      <dgm:prSet presAssocID="{780E30C5-C3A6-404F-AA40-3ACC60DD4563}" presName="aNode" presStyleLbl="fgAcc1" presStyleIdx="3" presStyleCnt="4" custScaleX="361119" custScaleY="185001" custLinFactY="68594" custLinFactNeighborX="-4854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09B585-9687-40D8-8CB3-86D5660F07E7}" type="pres">
      <dgm:prSet presAssocID="{780E30C5-C3A6-404F-AA40-3ACC60DD4563}" presName="aSpace" presStyleCnt="0"/>
      <dgm:spPr/>
    </dgm:pt>
  </dgm:ptLst>
  <dgm:cxnLst>
    <dgm:cxn modelId="{1D2BB9C7-9EFA-4513-A880-F6C5D76272E8}" type="presOf" srcId="{AA3E3D95-66F2-4ABB-97D8-C625C41DF4D3}" destId="{318F5530-B358-48CD-A040-9E435FAFBAC3}" srcOrd="0" destOrd="0" presId="urn:microsoft.com/office/officeart/2005/8/layout/pyramid2"/>
    <dgm:cxn modelId="{4E7F69CA-2528-4946-84A7-A20BEAD0E3E4}" srcId="{0F95435E-ADD2-4B34-AF6B-E91009794E2A}" destId="{AA3E3D95-66F2-4ABB-97D8-C625C41DF4D3}" srcOrd="2" destOrd="0" parTransId="{8838FD40-3549-4523-855D-68E1CBFDABCB}" sibTransId="{C0ABE75B-0EE0-4156-9102-54C6E8A531D8}"/>
    <dgm:cxn modelId="{A786BD78-588C-4C87-97F4-65D70065A18B}" srcId="{0F95435E-ADD2-4B34-AF6B-E91009794E2A}" destId="{FA1AC8D1-5456-40A7-87F5-769F16380CAB}" srcOrd="0" destOrd="0" parTransId="{F1CD4996-35DA-4326-8CD8-5966AD788954}" sibTransId="{5CDAA6C0-B887-4709-A693-30B8B1BD832C}"/>
    <dgm:cxn modelId="{8A474363-A424-4F85-9840-7EECC74E088A}" type="presOf" srcId="{666BF302-A0D1-41C2-B335-91BC835E1FE7}" destId="{E9457F95-DA3C-4B8A-B86A-DCE49193F7A3}" srcOrd="0" destOrd="0" presId="urn:microsoft.com/office/officeart/2005/8/layout/pyramid2"/>
    <dgm:cxn modelId="{5BD4B766-7CA7-411C-AAD6-7B6EA82C0EAD}" type="presOf" srcId="{780E30C5-C3A6-404F-AA40-3ACC60DD4563}" destId="{854906D0-3E15-449C-BD85-6DCC45C8A065}" srcOrd="0" destOrd="0" presId="urn:microsoft.com/office/officeart/2005/8/layout/pyramid2"/>
    <dgm:cxn modelId="{1ACCB762-F5AF-4F26-B836-9D3B2F5A7FDE}" srcId="{0F95435E-ADD2-4B34-AF6B-E91009794E2A}" destId="{666BF302-A0D1-41C2-B335-91BC835E1FE7}" srcOrd="1" destOrd="0" parTransId="{01941809-8625-4FEA-A707-E7A767881287}" sibTransId="{24A0EBBF-F6D7-4876-9446-60A6AF67C2ED}"/>
    <dgm:cxn modelId="{3779A9FC-22DD-4845-9512-33B52E7B3D6C}" srcId="{0F95435E-ADD2-4B34-AF6B-E91009794E2A}" destId="{780E30C5-C3A6-404F-AA40-3ACC60DD4563}" srcOrd="3" destOrd="0" parTransId="{AFA8F3D8-0E02-4C69-9231-116943437D13}" sibTransId="{D304325B-64BE-488A-A5ED-201BE374CC95}"/>
    <dgm:cxn modelId="{872F4B5A-7210-4EA7-8CDA-1DD5E686835B}" type="presOf" srcId="{0F95435E-ADD2-4B34-AF6B-E91009794E2A}" destId="{643C34ED-6056-4ADC-8EE0-5C25480DE8D5}" srcOrd="0" destOrd="0" presId="urn:microsoft.com/office/officeart/2005/8/layout/pyramid2"/>
    <dgm:cxn modelId="{CB9F0652-19AD-4CB2-8E09-781014B9EB4E}" type="presOf" srcId="{FA1AC8D1-5456-40A7-87F5-769F16380CAB}" destId="{986E63FA-032E-4624-B82E-EE9FA7F1F71D}" srcOrd="0" destOrd="0" presId="urn:microsoft.com/office/officeart/2005/8/layout/pyramid2"/>
    <dgm:cxn modelId="{6887888F-08CC-440F-BF24-C2E34F28B88F}" type="presParOf" srcId="{643C34ED-6056-4ADC-8EE0-5C25480DE8D5}" destId="{13CC5036-5955-40BB-98C5-09137BA64BE9}" srcOrd="0" destOrd="0" presId="urn:microsoft.com/office/officeart/2005/8/layout/pyramid2"/>
    <dgm:cxn modelId="{79D86C0E-C309-4416-B045-923B4F3805B8}" type="presParOf" srcId="{643C34ED-6056-4ADC-8EE0-5C25480DE8D5}" destId="{1B5C9C57-A188-4C0A-8B63-CA633828680B}" srcOrd="1" destOrd="0" presId="urn:microsoft.com/office/officeart/2005/8/layout/pyramid2"/>
    <dgm:cxn modelId="{4EAC1168-92AC-4F8E-A5D8-78E27E12ECFB}" type="presParOf" srcId="{1B5C9C57-A188-4C0A-8B63-CA633828680B}" destId="{986E63FA-032E-4624-B82E-EE9FA7F1F71D}" srcOrd="0" destOrd="0" presId="urn:microsoft.com/office/officeart/2005/8/layout/pyramid2"/>
    <dgm:cxn modelId="{C1946C14-4AC5-43CB-8A20-D43B4A3E78B1}" type="presParOf" srcId="{1B5C9C57-A188-4C0A-8B63-CA633828680B}" destId="{3EAA59C2-3A8B-4EF3-A280-2663325D03B6}" srcOrd="1" destOrd="0" presId="urn:microsoft.com/office/officeart/2005/8/layout/pyramid2"/>
    <dgm:cxn modelId="{032E47E1-64FF-4938-A7C8-BA0C4FB2425D}" type="presParOf" srcId="{1B5C9C57-A188-4C0A-8B63-CA633828680B}" destId="{E9457F95-DA3C-4B8A-B86A-DCE49193F7A3}" srcOrd="2" destOrd="0" presId="urn:microsoft.com/office/officeart/2005/8/layout/pyramid2"/>
    <dgm:cxn modelId="{B96E1F95-6D85-401F-8AF8-199830AA488F}" type="presParOf" srcId="{1B5C9C57-A188-4C0A-8B63-CA633828680B}" destId="{B2AC7E83-BF77-438B-ACDC-4D76F81CB061}" srcOrd="3" destOrd="0" presId="urn:microsoft.com/office/officeart/2005/8/layout/pyramid2"/>
    <dgm:cxn modelId="{651380C3-C75B-4F33-8907-95C07BE58A69}" type="presParOf" srcId="{1B5C9C57-A188-4C0A-8B63-CA633828680B}" destId="{318F5530-B358-48CD-A040-9E435FAFBAC3}" srcOrd="4" destOrd="0" presId="urn:microsoft.com/office/officeart/2005/8/layout/pyramid2"/>
    <dgm:cxn modelId="{907F3FB3-0DF3-4633-B855-C028F93C1003}" type="presParOf" srcId="{1B5C9C57-A188-4C0A-8B63-CA633828680B}" destId="{77A1FA90-ECEC-4996-A2C4-1DAF62A1E790}" srcOrd="5" destOrd="0" presId="urn:microsoft.com/office/officeart/2005/8/layout/pyramid2"/>
    <dgm:cxn modelId="{72E5D9FE-AF08-42DD-B24C-D27B90781C47}" type="presParOf" srcId="{1B5C9C57-A188-4C0A-8B63-CA633828680B}" destId="{854906D0-3E15-449C-BD85-6DCC45C8A065}" srcOrd="6" destOrd="0" presId="urn:microsoft.com/office/officeart/2005/8/layout/pyramid2"/>
    <dgm:cxn modelId="{3EDD2525-DC7F-4BD7-BD1D-74D309D3A714}" type="presParOf" srcId="{1B5C9C57-A188-4C0A-8B63-CA633828680B}" destId="{5E09B585-9687-40D8-8CB3-86D5660F07E7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DC9E5D-98B9-4A9C-BD45-F10E173B24F4}">
      <dsp:nvSpPr>
        <dsp:cNvPr id="0" name=""/>
        <dsp:cNvSpPr/>
      </dsp:nvSpPr>
      <dsp:spPr>
        <a:xfrm>
          <a:off x="0" y="547156"/>
          <a:ext cx="1508124" cy="942577"/>
        </a:xfrm>
        <a:prstGeom prst="swooshArrow">
          <a:avLst>
            <a:gd name="adj1" fmla="val 25000"/>
            <a:gd name="adj2" fmla="val 25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08CA27-AB93-41F7-8006-93DFCE46E62C}">
      <dsp:nvSpPr>
        <dsp:cNvPr id="0" name=""/>
        <dsp:cNvSpPr/>
      </dsp:nvSpPr>
      <dsp:spPr>
        <a:xfrm>
          <a:off x="1150698" y="496153"/>
          <a:ext cx="111601" cy="1116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7E7AF2-1B19-4645-8061-F8103C870F2F}">
      <dsp:nvSpPr>
        <dsp:cNvPr id="0" name=""/>
        <dsp:cNvSpPr/>
      </dsp:nvSpPr>
      <dsp:spPr>
        <a:xfrm>
          <a:off x="603249" y="551954"/>
          <a:ext cx="603249" cy="695622"/>
        </a:xfrm>
        <a:prstGeom prst="round2Diag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9135" bIns="0" numCol="1" spcCol="1270" anchor="t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632697" y="581402"/>
        <a:ext cx="544353" cy="6367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DC9E5D-98B9-4A9C-BD45-F10E173B24F4}">
      <dsp:nvSpPr>
        <dsp:cNvPr id="0" name=""/>
        <dsp:cNvSpPr/>
      </dsp:nvSpPr>
      <dsp:spPr>
        <a:xfrm>
          <a:off x="0" y="452156"/>
          <a:ext cx="1547934" cy="967458"/>
        </a:xfrm>
        <a:prstGeom prst="swooshArrow">
          <a:avLst>
            <a:gd name="adj1" fmla="val 25000"/>
            <a:gd name="adj2" fmla="val 25000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08CA27-AB93-41F7-8006-93DFCE46E62C}">
      <dsp:nvSpPr>
        <dsp:cNvPr id="0" name=""/>
        <dsp:cNvSpPr/>
      </dsp:nvSpPr>
      <dsp:spPr>
        <a:xfrm>
          <a:off x="1181073" y="422278"/>
          <a:ext cx="114547" cy="1145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7E7AF2-1B19-4645-8061-F8103C870F2F}">
      <dsp:nvSpPr>
        <dsp:cNvPr id="0" name=""/>
        <dsp:cNvSpPr/>
      </dsp:nvSpPr>
      <dsp:spPr>
        <a:xfrm>
          <a:off x="619173" y="479552"/>
          <a:ext cx="619173" cy="713984"/>
        </a:xfrm>
        <a:prstGeom prst="round2DiagRect">
          <a:avLst/>
        </a:prstGeom>
        <a:noFill/>
        <a:ln>
          <a:noFill/>
        </a:ln>
        <a:effectLst/>
        <a:scene3d>
          <a:camera prst="orthographicFront">
            <a:rot lat="0" lon="10799999" rev="0"/>
          </a:camera>
          <a:lightRig rig="threePt" dir="t"/>
        </a:scene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0696" bIns="0" numCol="1" spcCol="1270" anchor="t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649399" y="509778"/>
        <a:ext cx="558721" cy="6535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F3A75F-F214-4232-9758-CFE70614C527}">
      <dsp:nvSpPr>
        <dsp:cNvPr id="0" name=""/>
        <dsp:cNvSpPr/>
      </dsp:nvSpPr>
      <dsp:spPr>
        <a:xfrm>
          <a:off x="3" y="0"/>
          <a:ext cx="6527507" cy="1668899"/>
        </a:xfrm>
        <a:prstGeom prst="rightArrow">
          <a:avLst/>
        </a:prstGeom>
        <a:gradFill rotWithShape="0">
          <a:gsLst>
            <a:gs pos="0">
              <a:srgbClr val="3338F7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029E63FB-E530-4C93-9306-18D7B7AEFCA9}">
      <dsp:nvSpPr>
        <dsp:cNvPr id="0" name=""/>
        <dsp:cNvSpPr/>
      </dsp:nvSpPr>
      <dsp:spPr>
        <a:xfrm>
          <a:off x="45074" y="503279"/>
          <a:ext cx="1476675" cy="667559"/>
        </a:xfrm>
        <a:prstGeom prst="roundRect">
          <a:avLst/>
        </a:prstGeom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latin typeface="Times New Roman" pitchFamily="18" charset="0"/>
              <a:cs typeface="Times New Roman" pitchFamily="18" charset="0"/>
            </a:rPr>
            <a:t>ТАЗОБЕДРЕННЫЕ </a:t>
          </a:r>
          <a:r>
            <a:rPr lang="ru-RU" sz="1100" b="1" kern="1200" dirty="0" smtClean="0">
              <a:latin typeface="Times New Roman" pitchFamily="18" charset="0"/>
              <a:cs typeface="Times New Roman" pitchFamily="18" charset="0"/>
            </a:rPr>
            <a:t>ИМПЛАНТАТЫ (</a:t>
          </a:r>
          <a:r>
            <a:rPr lang="en-US" sz="1100" b="1" kern="1200" dirty="0" smtClean="0">
              <a:latin typeface="Times New Roman" pitchFamily="18" charset="0"/>
              <a:cs typeface="Times New Roman" pitchFamily="18" charset="0"/>
            </a:rPr>
            <a:t>Al2O3+ZrO2)</a:t>
          </a:r>
          <a:endParaRPr lang="ru-RU" sz="11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77662" y="535867"/>
        <a:ext cx="1411499" cy="602383"/>
      </dsp:txXfrm>
    </dsp:sp>
    <dsp:sp modelId="{E0C5AEF4-4E91-495A-BD0B-7E0FD82331B0}">
      <dsp:nvSpPr>
        <dsp:cNvPr id="0" name=""/>
        <dsp:cNvSpPr/>
      </dsp:nvSpPr>
      <dsp:spPr>
        <a:xfrm>
          <a:off x="1823711" y="458069"/>
          <a:ext cx="1027956" cy="735457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.</a:t>
          </a:r>
          <a:endParaRPr lang="ru-RU" sz="2700" kern="1200" dirty="0"/>
        </a:p>
      </dsp:txBody>
      <dsp:txXfrm>
        <a:off x="1859613" y="493971"/>
        <a:ext cx="956152" cy="663653"/>
      </dsp:txXfrm>
    </dsp:sp>
    <dsp:sp modelId="{D81B2ED5-CBFF-4625-9DC8-BE1CF1B32C8A}">
      <dsp:nvSpPr>
        <dsp:cNvPr id="0" name=""/>
        <dsp:cNvSpPr/>
      </dsp:nvSpPr>
      <dsp:spPr>
        <a:xfrm>
          <a:off x="3073831" y="529287"/>
          <a:ext cx="1353701" cy="667559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.</a:t>
          </a:r>
          <a:endParaRPr lang="ru-RU" sz="2700" kern="1200" dirty="0"/>
        </a:p>
      </dsp:txBody>
      <dsp:txXfrm>
        <a:off x="3106419" y="561875"/>
        <a:ext cx="1288525" cy="6023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5014BA-641A-4B42-A67C-39EE698931DA}">
      <dsp:nvSpPr>
        <dsp:cNvPr id="0" name=""/>
        <dsp:cNvSpPr/>
      </dsp:nvSpPr>
      <dsp:spPr>
        <a:xfrm>
          <a:off x="3" y="0"/>
          <a:ext cx="6527507" cy="1695450"/>
        </a:xfrm>
        <a:prstGeom prst="rightArrow">
          <a:avLst/>
        </a:prstGeom>
        <a:gradFill rotWithShape="0">
          <a:gsLst>
            <a:gs pos="0">
              <a:srgbClr val="3338F7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DA67B7D9-0C81-4557-8D09-40E43E7D93B9}">
      <dsp:nvSpPr>
        <dsp:cNvPr id="0" name=""/>
        <dsp:cNvSpPr/>
      </dsp:nvSpPr>
      <dsp:spPr>
        <a:xfrm>
          <a:off x="75810" y="465156"/>
          <a:ext cx="1558965" cy="678180"/>
        </a:xfrm>
        <a:prstGeom prst="roundRect">
          <a:avLst/>
        </a:prstGeom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latin typeface="Times New Roman" pitchFamily="18" charset="0"/>
              <a:cs typeface="Times New Roman" pitchFamily="18" charset="0"/>
            </a:rPr>
            <a:t>СПИНАЛЬНЫЕ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latin typeface="Times New Roman" pitchFamily="18" charset="0"/>
              <a:cs typeface="Times New Roman" pitchFamily="18" charset="0"/>
            </a:rPr>
            <a:t>ИМПЛАНТАТЫ</a:t>
          </a:r>
          <a:r>
            <a:rPr lang="en-US" sz="11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100" b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latin typeface="Times New Roman" pitchFamily="18" charset="0"/>
              <a:cs typeface="Times New Roman" pitchFamily="18" charset="0"/>
            </a:rPr>
            <a:t>(</a:t>
          </a:r>
          <a:r>
            <a:rPr lang="en-US" sz="1100" b="1" kern="1200" dirty="0" smtClean="0">
              <a:latin typeface="Times New Roman" pitchFamily="18" charset="0"/>
              <a:cs typeface="Times New Roman" pitchFamily="18" charset="0"/>
            </a:rPr>
            <a:t>Al2O3+ZrO2</a:t>
          </a:r>
          <a:r>
            <a:rPr lang="ru-RU" sz="1100" b="1" kern="1200" dirty="0" smtClean="0">
              <a:latin typeface="Times New Roman" pitchFamily="18" charset="0"/>
              <a:cs typeface="Times New Roman" pitchFamily="18" charset="0"/>
            </a:rPr>
            <a:t>+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err="1" smtClean="0">
              <a:latin typeface="Times New Roman" pitchFamily="18" charset="0"/>
              <a:cs typeface="Times New Roman" pitchFamily="18" charset="0"/>
            </a:rPr>
            <a:t>гидроксиапатит</a:t>
          </a:r>
          <a:r>
            <a:rPr lang="en-US" sz="1100" b="1" kern="1200" dirty="0" smtClean="0">
              <a:latin typeface="Times New Roman" pitchFamily="18" charset="0"/>
              <a:cs typeface="Times New Roman" pitchFamily="18" charset="0"/>
            </a:rPr>
            <a:t>)</a:t>
          </a:r>
          <a:endParaRPr lang="ru-RU" sz="11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8916" y="498262"/>
        <a:ext cx="1492753" cy="611968"/>
      </dsp:txXfrm>
    </dsp:sp>
    <dsp:sp modelId="{B593F5ED-041F-4F30-9DE0-E46596CCC300}">
      <dsp:nvSpPr>
        <dsp:cNvPr id="0" name=""/>
        <dsp:cNvSpPr/>
      </dsp:nvSpPr>
      <dsp:spPr>
        <a:xfrm>
          <a:off x="1858832" y="426724"/>
          <a:ext cx="1206284" cy="678180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.</a:t>
          </a:r>
          <a:endParaRPr lang="ru-RU" sz="2800" kern="1200" dirty="0"/>
        </a:p>
      </dsp:txBody>
      <dsp:txXfrm>
        <a:off x="1891938" y="459830"/>
        <a:ext cx="1140072" cy="611968"/>
      </dsp:txXfrm>
    </dsp:sp>
    <dsp:sp modelId="{39F94578-6EF3-47A6-A740-CCE93ECA89A5}">
      <dsp:nvSpPr>
        <dsp:cNvPr id="0" name=""/>
        <dsp:cNvSpPr/>
      </dsp:nvSpPr>
      <dsp:spPr>
        <a:xfrm>
          <a:off x="3532878" y="506722"/>
          <a:ext cx="884503" cy="678180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.</a:t>
          </a:r>
          <a:endParaRPr lang="ru-RU" sz="2800" kern="1200" dirty="0"/>
        </a:p>
      </dsp:txBody>
      <dsp:txXfrm>
        <a:off x="3565984" y="539828"/>
        <a:ext cx="818291" cy="6119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F4E6F6-2AB8-423C-9F4D-58B72053BD19}">
      <dsp:nvSpPr>
        <dsp:cNvPr id="0" name=""/>
        <dsp:cNvSpPr/>
      </dsp:nvSpPr>
      <dsp:spPr>
        <a:xfrm>
          <a:off x="0" y="0"/>
          <a:ext cx="6544032" cy="1572791"/>
        </a:xfrm>
        <a:prstGeom prst="rightArrow">
          <a:avLst/>
        </a:prstGeom>
        <a:gradFill rotWithShape="0">
          <a:gsLst>
            <a:gs pos="0">
              <a:srgbClr val="3338F7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C77535D-D13C-43AB-BD73-7BEB3C375F4B}">
      <dsp:nvSpPr>
        <dsp:cNvPr id="0" name=""/>
        <dsp:cNvSpPr/>
      </dsp:nvSpPr>
      <dsp:spPr>
        <a:xfrm>
          <a:off x="0" y="467817"/>
          <a:ext cx="2237098" cy="629116"/>
        </a:xfrm>
        <a:prstGeom prst="roundRect">
          <a:avLst/>
        </a:prstGeom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latin typeface="Times New Roman" pitchFamily="18" charset="0"/>
              <a:cs typeface="Times New Roman" pitchFamily="18" charset="0"/>
            </a:rPr>
            <a:t>ГРАНУЛИРОВАННАЯ КЕРАМИКА ДЛЯ ЗАПОЛНЕНИЯ </a:t>
          </a:r>
          <a:r>
            <a:rPr lang="ru-RU" sz="1100" b="1" kern="1200" dirty="0" smtClean="0">
              <a:latin typeface="Times New Roman" pitchFamily="18" charset="0"/>
              <a:cs typeface="Times New Roman" pitchFamily="18" charset="0"/>
            </a:rPr>
            <a:t>ПОЛОСТЕЙ </a:t>
          </a:r>
          <a:r>
            <a:rPr lang="en-US" sz="1100" b="1" kern="1200" dirty="0" smtClean="0">
              <a:latin typeface="Times New Roman" pitchFamily="18" charset="0"/>
              <a:cs typeface="Times New Roman" pitchFamily="18" charset="0"/>
            </a:rPr>
            <a:t>(Al2O3)</a:t>
          </a:r>
          <a:endParaRPr lang="ru-RU" sz="11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711" y="498528"/>
        <a:ext cx="2175676" cy="56769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55C1CB-7B24-485F-B61A-0A252F671EE2}">
      <dsp:nvSpPr>
        <dsp:cNvPr id="0" name=""/>
        <dsp:cNvSpPr/>
      </dsp:nvSpPr>
      <dsp:spPr>
        <a:xfrm>
          <a:off x="-155576" y="-75656"/>
          <a:ext cx="9036052" cy="2604988"/>
        </a:xfrm>
        <a:prstGeom prst="leftRightRibbon">
          <a:avLst/>
        </a:prstGeom>
        <a:gradFill flip="none" rotWithShape="0">
          <a:gsLst>
            <a:gs pos="0">
              <a:srgbClr val="008EC0">
                <a:tint val="66000"/>
                <a:satMod val="160000"/>
              </a:srgbClr>
            </a:gs>
            <a:gs pos="50000">
              <a:srgbClr val="008EC0">
                <a:tint val="44500"/>
                <a:satMod val="160000"/>
              </a:srgbClr>
            </a:gs>
            <a:gs pos="100000">
              <a:srgbClr val="008EC0">
                <a:tint val="23500"/>
                <a:satMod val="160000"/>
              </a:srgbClr>
            </a:gs>
          </a:gsLst>
          <a:lin ang="162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FC52D2-EC10-4328-BD1B-3BBCE6F2051A}">
      <dsp:nvSpPr>
        <dsp:cNvPr id="0" name=""/>
        <dsp:cNvSpPr/>
      </dsp:nvSpPr>
      <dsp:spPr>
        <a:xfrm>
          <a:off x="749303" y="377331"/>
          <a:ext cx="3042201" cy="127644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6896" rIns="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Дата образования -  2009 г.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49303" y="377331"/>
        <a:ext cx="3042201" cy="1276444"/>
      </dsp:txXfrm>
    </dsp:sp>
    <dsp:sp modelId="{AF7C63BE-2C4F-465B-A886-F18BE9737C57}">
      <dsp:nvSpPr>
        <dsp:cNvPr id="0" name=""/>
        <dsp:cNvSpPr/>
      </dsp:nvSpPr>
      <dsp:spPr>
        <a:xfrm>
          <a:off x="4157292" y="189829"/>
          <a:ext cx="4336486" cy="249081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6896" rIns="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НП «Сибирская керамика» создано по инициативе ХК ОАО «</a:t>
          </a:r>
          <a:r>
            <a:rPr lang="ru-RU" sz="16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НЭВЗ-Союз</a:t>
          </a: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» при поддержке Полномочного представителя Президента РФ в Сибирском федеральном округе, Губернатора Новосибирской области,  председателя СОРАН.</a:t>
          </a:r>
          <a:endParaRPr lang="ru-RU" sz="16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57292" y="189829"/>
        <a:ext cx="4336486" cy="249081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CC5036-5955-40BB-98C5-09137BA64BE9}">
      <dsp:nvSpPr>
        <dsp:cNvPr id="0" name=""/>
        <dsp:cNvSpPr/>
      </dsp:nvSpPr>
      <dsp:spPr>
        <a:xfrm>
          <a:off x="2064190" y="342896"/>
          <a:ext cx="4596518" cy="3031239"/>
        </a:xfrm>
        <a:prstGeom prst="triangle">
          <a:avLst/>
        </a:prstGeom>
        <a:gradFill flip="none" rotWithShape="0">
          <a:gsLst>
            <a:gs pos="0">
              <a:srgbClr val="008EC0">
                <a:tint val="66000"/>
                <a:satMod val="160000"/>
              </a:srgbClr>
            </a:gs>
            <a:gs pos="50000">
              <a:srgbClr val="008EC0">
                <a:tint val="44500"/>
                <a:satMod val="160000"/>
              </a:srgbClr>
            </a:gs>
            <a:gs pos="100000">
              <a:srgbClr val="008EC0">
                <a:tint val="23500"/>
                <a:satMod val="160000"/>
              </a:srgbClr>
            </a:gs>
          </a:gsLst>
          <a:lin ang="162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6E63FA-032E-4624-B82E-EE9FA7F1F71D}">
      <dsp:nvSpPr>
        <dsp:cNvPr id="0" name=""/>
        <dsp:cNvSpPr/>
      </dsp:nvSpPr>
      <dsp:spPr>
        <a:xfrm>
          <a:off x="4" y="479736"/>
          <a:ext cx="8724890" cy="32741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5165F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Состав НП «Сибирская керамика»: 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987" y="495719"/>
        <a:ext cx="8692924" cy="295452"/>
      </dsp:txXfrm>
    </dsp:sp>
    <dsp:sp modelId="{E9457F95-DA3C-4B8A-B86A-DCE49193F7A3}">
      <dsp:nvSpPr>
        <dsp:cNvPr id="0" name=""/>
        <dsp:cNvSpPr/>
      </dsp:nvSpPr>
      <dsp:spPr>
        <a:xfrm>
          <a:off x="0" y="898828"/>
          <a:ext cx="8724697" cy="97273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5165F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Академические организации СО РАН - 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Институт теоретической и прикладной механики</a:t>
          </a: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Институт химии твердого тела и </a:t>
          </a: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механохимии</a:t>
          </a: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Институт неорганической химии</a:t>
          </a: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Институт гидродинамики</a:t>
          </a: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Институт физики прочности и материаловедения.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485" y="946313"/>
        <a:ext cx="8629727" cy="877769"/>
      </dsp:txXfrm>
    </dsp:sp>
    <dsp:sp modelId="{318F5530-B358-48CD-A040-9E435FAFBAC3}">
      <dsp:nvSpPr>
        <dsp:cNvPr id="0" name=""/>
        <dsp:cNvSpPr/>
      </dsp:nvSpPr>
      <dsp:spPr>
        <a:xfrm>
          <a:off x="4" y="1971820"/>
          <a:ext cx="8724890" cy="90239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5165F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Российские ВУЗы - 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ГОУ ВПО Национальный исследовательский Томский политехнический университет, ГОУ ВПО Национальный исследовательский Новосибирский государственный университет, ГОУ ВПО Новосибирский государственный технический университет, ГОУ ВПО российский химико-технологический университет им. Д.И. Менделеева.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4055" y="2015871"/>
        <a:ext cx="8636788" cy="814295"/>
      </dsp:txXfrm>
    </dsp:sp>
    <dsp:sp modelId="{854906D0-3E15-449C-BD85-6DCC45C8A065}">
      <dsp:nvSpPr>
        <dsp:cNvPr id="0" name=""/>
        <dsp:cNvSpPr/>
      </dsp:nvSpPr>
      <dsp:spPr>
        <a:xfrm>
          <a:off x="0" y="2963374"/>
          <a:ext cx="8724890" cy="60572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5165F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Организации медицинского профиля - 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ФГУ «Новосибирский НИИ травматологии и ортопедии </a:t>
          </a: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Росмедтехнологий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», ФГВОУ ВПО «Военно-медицинская Академия им. С.М. Кирова МО РФ». ЗАО «Сибирский научно-исследовательский и испытательный центр медицинской техники».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569" y="2992943"/>
        <a:ext cx="8665752" cy="5465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909AF-1892-41FB-BBA0-56C4CAC6DB2C}" type="datetimeFigureOut">
              <a:rPr lang="ru-RU" smtClean="0"/>
              <a:pPr/>
              <a:t>12.03.2012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3BE342-E09C-4D03-B5DA-15C5704BC7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38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1"/>
          <p:cNvSpPr txBox="1">
            <a:spLocks noChangeArrowheads="1"/>
          </p:cNvSpPr>
          <p:nvPr/>
        </p:nvSpPr>
        <p:spPr bwMode="auto">
          <a:xfrm>
            <a:off x="-1390650" y="0"/>
            <a:ext cx="5957888" cy="40767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906" tIns="45953" rIns="91906" bIns="45953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83971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030288" y="4624388"/>
            <a:ext cx="4565650" cy="368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fld id="{42743623-CAD4-47F3-91E4-66F13E5DD88A}" type="slidenum">
              <a:rPr lang="ru-RU" smtClean="0">
                <a:latin typeface="Calibri" pitchFamily="34" charset="0"/>
                <a:cs typeface="Arial" charset="0"/>
              </a:rPr>
              <a:pPr eaLnBrk="1" hangingPunct="1">
                <a:buFont typeface="Times New Roman" pitchFamily="18" charset="0"/>
                <a:buNone/>
              </a:pPr>
              <a:t>10</a:t>
            </a:fld>
            <a:endParaRPr lang="ru-RU" smtClean="0">
              <a:latin typeface="Calibri" pitchFamily="34" charset="0"/>
              <a:cs typeface="Arial" charset="0"/>
            </a:endParaRPr>
          </a:p>
        </p:txBody>
      </p:sp>
      <p:sp>
        <p:nvSpPr>
          <p:cNvPr id="8499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41A5595F-8F78-4E0B-90D2-4DAE13605996}" type="slidenum">
              <a:rPr 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10</a:t>
            </a:fld>
            <a:endParaRPr 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4996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EA4E67B3-BCFC-47F0-A5E8-E8A8AC8B5E1C}" type="slidenum">
              <a:rPr lang="en-GB" sz="1200">
                <a:solidFill>
                  <a:srgbClr val="000000"/>
                </a:solidFill>
                <a:latin typeface="Calibri" pitchFamily="34" charset="0"/>
              </a:rPr>
              <a:pPr algn="r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10</a:t>
            </a:fld>
            <a:endParaRPr lang="en-GB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4997" name="Text Box 3"/>
          <p:cNvSpPr txBox="1">
            <a:spLocks noChangeArrowheads="1"/>
          </p:cNvSpPr>
          <p:nvPr/>
        </p:nvSpPr>
        <p:spPr bwMode="auto">
          <a:xfrm>
            <a:off x="698500" y="931863"/>
            <a:ext cx="5230813" cy="38576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84998" name="Rectangle 4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205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Calibri" pitchFamily="34" charset="0"/>
              <a:buNone/>
            </a:pPr>
            <a:fld id="{01EA6112-9D35-43AD-A5AE-C1486DFB99F0}" type="slidenum">
              <a:rPr lang="en-GB" smtClean="0">
                <a:latin typeface="Calibri" pitchFamily="34" charset="0"/>
              </a:rPr>
              <a:pPr eaLnBrk="1" hangingPunct="1">
                <a:buFont typeface="Calibri" pitchFamily="34" charset="0"/>
                <a:buNone/>
              </a:pPr>
              <a:t>33</a:t>
            </a:fld>
            <a:endParaRPr lang="en-GB" smtClean="0">
              <a:latin typeface="Calibri" pitchFamily="34" charset="0"/>
            </a:endParaRPr>
          </a:p>
        </p:txBody>
      </p:sp>
      <p:sp>
        <p:nvSpPr>
          <p:cNvPr id="87043" name="Text Box 1"/>
          <p:cNvSpPr txBox="1">
            <a:spLocks noChangeArrowheads="1"/>
          </p:cNvSpPr>
          <p:nvPr/>
        </p:nvSpPr>
        <p:spPr bwMode="auto">
          <a:xfrm>
            <a:off x="3884613" y="8683625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803" tIns="46082" rIns="91803" bIns="46082" anchor="b"/>
          <a:lstStyle>
            <a:lvl1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423300CC-681B-4270-86EE-BE80517C075B}" type="slidenum">
              <a:rPr lang="en-GB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33</a:t>
            </a:fld>
            <a:endParaRPr lang="en-GB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7044" name="Text Box 2"/>
          <p:cNvSpPr txBox="1">
            <a:spLocks noChangeArrowheads="1"/>
          </p:cNvSpPr>
          <p:nvPr/>
        </p:nvSpPr>
        <p:spPr bwMode="auto">
          <a:xfrm>
            <a:off x="819150" y="612775"/>
            <a:ext cx="5221288" cy="3575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42" tIns="45721" rIns="91442" bIns="4572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87045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0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8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2588" algn="l"/>
                <a:tab pos="7183438" algn="l"/>
                <a:tab pos="7631113" algn="l"/>
                <a:tab pos="8081963" algn="l"/>
                <a:tab pos="8531225" algn="l"/>
                <a:tab pos="89804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2588" algn="l"/>
                <a:tab pos="7183438" algn="l"/>
                <a:tab pos="7631113" algn="l"/>
                <a:tab pos="8081963" algn="l"/>
                <a:tab pos="8531225" algn="l"/>
                <a:tab pos="89804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2588" algn="l"/>
                <a:tab pos="7183438" algn="l"/>
                <a:tab pos="7631113" algn="l"/>
                <a:tab pos="8081963" algn="l"/>
                <a:tab pos="8531225" algn="l"/>
                <a:tab pos="89804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2588" algn="l"/>
                <a:tab pos="7183438" algn="l"/>
                <a:tab pos="7631113" algn="l"/>
                <a:tab pos="8081963" algn="l"/>
                <a:tab pos="8531225" algn="l"/>
                <a:tab pos="89804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2588" algn="l"/>
                <a:tab pos="7183438" algn="l"/>
                <a:tab pos="7631113" algn="l"/>
                <a:tab pos="8081963" algn="l"/>
                <a:tab pos="8531225" algn="l"/>
                <a:tab pos="89804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2588" algn="l"/>
                <a:tab pos="7183438" algn="l"/>
                <a:tab pos="7631113" algn="l"/>
                <a:tab pos="8081963" algn="l"/>
                <a:tab pos="8531225" algn="l"/>
                <a:tab pos="89804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2588" algn="l"/>
                <a:tab pos="7183438" algn="l"/>
                <a:tab pos="7631113" algn="l"/>
                <a:tab pos="8081963" algn="l"/>
                <a:tab pos="8531225" algn="l"/>
                <a:tab pos="89804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2588" algn="l"/>
                <a:tab pos="7183438" algn="l"/>
                <a:tab pos="7631113" algn="l"/>
                <a:tab pos="8081963" algn="l"/>
                <a:tab pos="8531225" algn="l"/>
                <a:tab pos="89804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2588" algn="l"/>
                <a:tab pos="7183438" algn="l"/>
                <a:tab pos="7631113" algn="l"/>
                <a:tab pos="8081963" algn="l"/>
                <a:tab pos="8531225" algn="l"/>
                <a:tab pos="89804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809778B9-5B5F-453F-AA9D-90C97969346A}" type="slidenum">
              <a:rPr lang="en-GB" sz="1200"/>
              <a:pPr algn="r" eaLnBrk="1" hangingPunct="1"/>
              <a:t>35</a:t>
            </a:fld>
            <a:endParaRPr lang="en-GB" sz="1200"/>
          </a:p>
        </p:txBody>
      </p:sp>
      <p:sp>
        <p:nvSpPr>
          <p:cNvPr id="90115" name="Text Box 1"/>
          <p:cNvSpPr txBox="1">
            <a:spLocks noChangeArrowheads="1"/>
          </p:cNvSpPr>
          <p:nvPr/>
        </p:nvSpPr>
        <p:spPr bwMode="auto">
          <a:xfrm>
            <a:off x="600075" y="931863"/>
            <a:ext cx="5424488" cy="371633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90116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4213" y="4343400"/>
            <a:ext cx="5489575" cy="4200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35025" y="933450"/>
            <a:ext cx="4954588" cy="3716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1875" y="4624388"/>
            <a:ext cx="4562475" cy="3684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600075" y="933450"/>
            <a:ext cx="5426075" cy="37147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27" tIns="45713" rIns="91427" bIns="45713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031875" y="4624388"/>
            <a:ext cx="4562475" cy="3684587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2813" y="935038"/>
            <a:ext cx="4814887" cy="36099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1875" y="4624388"/>
            <a:ext cx="4576763" cy="369887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 txBox="1">
            <a:spLocks noChangeArrowheads="1"/>
          </p:cNvSpPr>
          <p:nvPr/>
        </p:nvSpPr>
        <p:spPr bwMode="auto">
          <a:xfrm>
            <a:off x="684213" y="933450"/>
            <a:ext cx="5273675" cy="36115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031875" y="4624388"/>
            <a:ext cx="4562475" cy="3684587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Calibri" pitchFamily="34" charset="0"/>
              <a:buNone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fld id="{E154CE43-C86A-4F35-96FB-B0344111865E}" type="slidenum">
              <a:rPr lang="en-GB" smtClean="0">
                <a:latin typeface="Calibri" pitchFamily="34" charset="0"/>
              </a:rPr>
              <a:pPr>
                <a:buFont typeface="Calibri" pitchFamily="34" charset="0"/>
                <a:buNone/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</a:pPr>
              <a:t>48</a:t>
            </a:fld>
            <a:endParaRPr lang="en-GB" smtClean="0">
              <a:latin typeface="Calibri" pitchFamily="34" charset="0"/>
            </a:endParaRPr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3884713" y="8684327"/>
            <a:ext cx="2971694" cy="456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803" tIns="46082" rIns="91803" bIns="46082" anchor="b"/>
          <a:lstStyle/>
          <a:p>
            <a:pPr algn="r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fld id="{9C90DC1B-DC32-42A0-AF36-9159E26306A5}" type="slidenum">
              <a:rPr lang="en-GB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</a:pPr>
              <a:t>48</a:t>
            </a:fld>
            <a:endParaRPr lang="en-GB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8612" name="Text Box 2"/>
          <p:cNvSpPr txBox="1">
            <a:spLocks noChangeArrowheads="1"/>
          </p:cNvSpPr>
          <p:nvPr/>
        </p:nvSpPr>
        <p:spPr bwMode="auto">
          <a:xfrm>
            <a:off x="1" y="0"/>
            <a:ext cx="3210704" cy="307515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442" tIns="45721" rIns="91442" bIns="45721" anchor="ctr"/>
          <a:lstStyle/>
          <a:p>
            <a:endParaRPr lang="ru-RU"/>
          </a:p>
        </p:txBody>
      </p:sp>
      <p:sp>
        <p:nvSpPr>
          <p:cNvPr id="68613" name="Rectangle 3"/>
          <p:cNvSpPr>
            <a:spLocks noGrp="1" noChangeArrowheads="1"/>
          </p:cNvSpPr>
          <p:nvPr>
            <p:ph type="body"/>
          </p:nvPr>
        </p:nvSpPr>
        <p:spPr>
          <a:xfrm>
            <a:off x="685163" y="4343619"/>
            <a:ext cx="5487675" cy="4199607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6AC1F-3537-3B42-A51D-0F92DB1955DF}" type="datetimeFigureOut">
              <a:rPr lang="en-US" smtClean="0"/>
              <a:pPr/>
              <a:t>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D2FA-8F90-E94E-A30D-0292698C91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6AC1F-3537-3B42-A51D-0F92DB1955DF}" type="datetimeFigureOut">
              <a:rPr lang="en-US" smtClean="0"/>
              <a:pPr/>
              <a:t>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D2FA-8F90-E94E-A30D-0292698C91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6AC1F-3537-3B42-A51D-0F92DB1955DF}" type="datetimeFigureOut">
              <a:rPr lang="en-US" smtClean="0"/>
              <a:pPr/>
              <a:t>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D2FA-8F90-E94E-A30D-0292698C91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6AC1F-3537-3B42-A51D-0F92DB1955DF}" type="datetimeFigureOut">
              <a:rPr lang="en-US" smtClean="0"/>
              <a:pPr/>
              <a:t>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D2FA-8F90-E94E-A30D-0292698C91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6AC1F-3537-3B42-A51D-0F92DB1955DF}" type="datetimeFigureOut">
              <a:rPr lang="en-US" smtClean="0"/>
              <a:pPr/>
              <a:t>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D2FA-8F90-E94E-A30D-0292698C91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6AC1F-3537-3B42-A51D-0F92DB1955DF}" type="datetimeFigureOut">
              <a:rPr lang="en-US" smtClean="0"/>
              <a:pPr/>
              <a:t>3/12/2012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D2FA-8F90-E94E-A30D-0292698C91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6AC1F-3537-3B42-A51D-0F92DB1955DF}" type="datetimeFigureOut">
              <a:rPr lang="en-US" smtClean="0"/>
              <a:pPr/>
              <a:t>3/12/2012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D2FA-8F90-E94E-A30D-0292698C91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6AC1F-3537-3B42-A51D-0F92DB1955DF}" type="datetimeFigureOut">
              <a:rPr lang="en-US" smtClean="0"/>
              <a:pPr/>
              <a:t>3/12/2012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D2FA-8F90-E94E-A30D-0292698C91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6AC1F-3537-3B42-A51D-0F92DB1955DF}" type="datetimeFigureOut">
              <a:rPr lang="en-US" smtClean="0"/>
              <a:pPr/>
              <a:t>3/12/2012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D2FA-8F90-E94E-A30D-0292698C91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6AC1F-3537-3B42-A51D-0F92DB1955DF}" type="datetimeFigureOut">
              <a:rPr lang="en-US" smtClean="0"/>
              <a:pPr/>
              <a:t>3/12/2012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D2FA-8F90-E94E-A30D-0292698C91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6AC1F-3537-3B42-A51D-0F92DB1955DF}" type="datetimeFigureOut">
              <a:rPr lang="en-US" smtClean="0"/>
              <a:pPr/>
              <a:t>3/12/2012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0D2FA-8F90-E94E-A30D-0292698C91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6AC1F-3537-3B42-A51D-0F92DB1955DF}" type="datetimeFigureOut">
              <a:rPr lang="en-US" smtClean="0"/>
              <a:pPr/>
              <a:t>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0D2FA-8F90-E94E-A30D-0292698C91E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0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hyperlink" Target="http://images.yandex.ru/yandsearch?p=0&amp;ed=1&amp;text=%D1%80%D0%BE%D1%81%D0%BD%D0%B0%D0%BD%D0%BE&amp;spsite=fake-023-1970525.ru&amp;img_url=www.sstu.ru/files/press/images/rosnano.jpg&amp;rpt=simage" TargetMode="External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52.jpe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image" Target="../media/image54.png"/><Relationship Id="rId10" Type="http://schemas.openxmlformats.org/officeDocument/2006/relationships/diagramData" Target="../diagrams/data2.xml"/><Relationship Id="rId4" Type="http://schemas.openxmlformats.org/officeDocument/2006/relationships/image" Target="../media/image53.jpe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it-e.ru/assets/images/0702/152p9.jpg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1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64.png"/><Relationship Id="rId10" Type="http://schemas.openxmlformats.org/officeDocument/2006/relationships/image" Target="../media/image68.png"/><Relationship Id="rId4" Type="http://schemas.openxmlformats.org/officeDocument/2006/relationships/image" Target="../media/image63.jpeg"/><Relationship Id="rId9" Type="http://schemas.openxmlformats.org/officeDocument/2006/relationships/image" Target="../media/image60.jpeg"/><Relationship Id="rId1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jpeg"/><Relationship Id="rId7" Type="http://schemas.openxmlformats.org/officeDocument/2006/relationships/image" Target="../media/image77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emf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0" Type="http://schemas.openxmlformats.org/officeDocument/2006/relationships/image" Target="../media/image80.emf"/><Relationship Id="rId4" Type="http://schemas.openxmlformats.org/officeDocument/2006/relationships/image" Target="../media/image74.png"/><Relationship Id="rId9" Type="http://schemas.openxmlformats.org/officeDocument/2006/relationships/image" Target="../media/image79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5.jpeg"/><Relationship Id="rId5" Type="http://schemas.openxmlformats.org/officeDocument/2006/relationships/image" Target="../media/image89.pn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8.jpeg"/><Relationship Id="rId7" Type="http://schemas.openxmlformats.org/officeDocument/2006/relationships/image" Target="../media/image9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5.jpeg"/><Relationship Id="rId10" Type="http://schemas.openxmlformats.org/officeDocument/2006/relationships/image" Target="../media/image93.png"/><Relationship Id="rId4" Type="http://schemas.openxmlformats.org/officeDocument/2006/relationships/image" Target="../media/image94.jpeg"/><Relationship Id="rId9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13" Type="http://schemas.microsoft.com/office/2007/relationships/diagramDrawing" Target="../diagrams/drawing4.xml"/><Relationship Id="rId18" Type="http://schemas.openxmlformats.org/officeDocument/2006/relationships/diagramColors" Target="../diagrams/colors5.xml"/><Relationship Id="rId3" Type="http://schemas.openxmlformats.org/officeDocument/2006/relationships/diagramData" Target="../diagrams/data3.xml"/><Relationship Id="rId21" Type="http://schemas.openxmlformats.org/officeDocument/2006/relationships/image" Target="../media/image105.emf"/><Relationship Id="rId7" Type="http://schemas.microsoft.com/office/2007/relationships/diagramDrawing" Target="../diagrams/drawing3.xml"/><Relationship Id="rId12" Type="http://schemas.openxmlformats.org/officeDocument/2006/relationships/diagramColors" Target="../diagrams/colors4.xml"/><Relationship Id="rId17" Type="http://schemas.openxmlformats.org/officeDocument/2006/relationships/diagramQuickStyle" Target="../diagrams/quickStyle5.xml"/><Relationship Id="rId2" Type="http://schemas.openxmlformats.org/officeDocument/2006/relationships/image" Target="../media/image57.jpeg"/><Relationship Id="rId16" Type="http://schemas.openxmlformats.org/officeDocument/2006/relationships/diagramLayout" Target="../diagrams/layout5.xml"/><Relationship Id="rId20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QuickStyle" Target="../diagrams/quickStyle4.xml"/><Relationship Id="rId5" Type="http://schemas.openxmlformats.org/officeDocument/2006/relationships/diagramQuickStyle" Target="../diagrams/quickStyle3.xml"/><Relationship Id="rId15" Type="http://schemas.openxmlformats.org/officeDocument/2006/relationships/diagramData" Target="../diagrams/data5.xml"/><Relationship Id="rId10" Type="http://schemas.openxmlformats.org/officeDocument/2006/relationships/diagramLayout" Target="../diagrams/layout4.xml"/><Relationship Id="rId19" Type="http://schemas.microsoft.com/office/2007/relationships/diagramDrawing" Target="../diagrams/drawing5.xml"/><Relationship Id="rId4" Type="http://schemas.openxmlformats.org/officeDocument/2006/relationships/diagramLayout" Target="../diagrams/layout3.xml"/><Relationship Id="rId9" Type="http://schemas.openxmlformats.org/officeDocument/2006/relationships/diagramData" Target="../diagrams/data4.xml"/><Relationship Id="rId14" Type="http://schemas.openxmlformats.org/officeDocument/2006/relationships/image" Target="../media/image103.jpeg"/><Relationship Id="rId22" Type="http://schemas.openxmlformats.org/officeDocument/2006/relationships/image" Target="../media/image10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png"/><Relationship Id="rId7" Type="http://schemas.openxmlformats.org/officeDocument/2006/relationships/image" Target="../media/image111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10" Type="http://schemas.openxmlformats.org/officeDocument/2006/relationships/image" Target="../media/image114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pn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12" Type="http://schemas.openxmlformats.org/officeDocument/2006/relationships/image" Target="../media/image131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5" Type="http://schemas.openxmlformats.org/officeDocument/2006/relationships/image" Target="../media/image124.jpeg"/><Relationship Id="rId10" Type="http://schemas.openxmlformats.org/officeDocument/2006/relationships/image" Target="../media/image129.png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2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4.jpeg"/><Relationship Id="rId4" Type="http://schemas.openxmlformats.org/officeDocument/2006/relationships/image" Target="../media/image1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7" Type="http://schemas.openxmlformats.org/officeDocument/2006/relationships/image" Target="../media/image13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33.jpeg"/><Relationship Id="rId4" Type="http://schemas.openxmlformats.org/officeDocument/2006/relationships/image" Target="../media/image1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13" Type="http://schemas.openxmlformats.org/officeDocument/2006/relationships/image" Target="../media/image150.png"/><Relationship Id="rId3" Type="http://schemas.openxmlformats.org/officeDocument/2006/relationships/image" Target="../media/image140.jpeg"/><Relationship Id="rId7" Type="http://schemas.openxmlformats.org/officeDocument/2006/relationships/image" Target="../media/image144.png"/><Relationship Id="rId12" Type="http://schemas.openxmlformats.org/officeDocument/2006/relationships/image" Target="../media/image14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5" Type="http://schemas.openxmlformats.org/officeDocument/2006/relationships/image" Target="../media/image142.png"/><Relationship Id="rId10" Type="http://schemas.openxmlformats.org/officeDocument/2006/relationships/image" Target="../media/image147.png"/><Relationship Id="rId4" Type="http://schemas.openxmlformats.org/officeDocument/2006/relationships/image" Target="../media/image141.jpeg"/><Relationship Id="rId9" Type="http://schemas.openxmlformats.org/officeDocument/2006/relationships/image" Target="../media/image146.png"/><Relationship Id="rId14" Type="http://schemas.openxmlformats.org/officeDocument/2006/relationships/image" Target="../media/image15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image" Target="../media/image52.jpeg"/><Relationship Id="rId7" Type="http://schemas.openxmlformats.org/officeDocument/2006/relationships/image" Target="../media/image1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10" Type="http://schemas.openxmlformats.org/officeDocument/2006/relationships/image" Target="../media/image158.jpeg"/><Relationship Id="rId4" Type="http://schemas.openxmlformats.org/officeDocument/2006/relationships/image" Target="../media/image152.jpeg"/><Relationship Id="rId9" Type="http://schemas.openxmlformats.org/officeDocument/2006/relationships/image" Target="../media/image1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62.jpeg"/><Relationship Id="rId7" Type="http://schemas.openxmlformats.org/officeDocument/2006/relationships/image" Target="../media/image1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eg"/><Relationship Id="rId3" Type="http://schemas.openxmlformats.org/officeDocument/2006/relationships/image" Target="../media/image171.jpeg"/><Relationship Id="rId7" Type="http://schemas.openxmlformats.org/officeDocument/2006/relationships/image" Target="../media/image17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png"/><Relationship Id="rId5" Type="http://schemas.openxmlformats.org/officeDocument/2006/relationships/image" Target="../media/image172.jpeg"/><Relationship Id="rId4" Type="http://schemas.openxmlformats.org/officeDocument/2006/relationships/hyperlink" Target="http://novolab.ru/pages/full/130_client_3110.jpg" TargetMode="External"/><Relationship Id="rId9" Type="http://schemas.openxmlformats.org/officeDocument/2006/relationships/image" Target="../media/image1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eg"/><Relationship Id="rId3" Type="http://schemas.openxmlformats.org/officeDocument/2006/relationships/image" Target="../media/image180.jpeg"/><Relationship Id="rId7" Type="http://schemas.openxmlformats.org/officeDocument/2006/relationships/hyperlink" Target="http://images.mopoto.com/8/80/807/80735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jpeg"/><Relationship Id="rId5" Type="http://schemas.openxmlformats.org/officeDocument/2006/relationships/hyperlink" Target="http://www.mba-nn.ru/_data/objects/0000/1453/programmisty.JPG" TargetMode="External"/><Relationship Id="rId4" Type="http://schemas.openxmlformats.org/officeDocument/2006/relationships/image" Target="../media/image181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3" Type="http://schemas.openxmlformats.org/officeDocument/2006/relationships/hyperlink" Target="http://mpts.astrobl.ru/Files/id601_art1050.jpg" TargetMode="External"/><Relationship Id="rId7" Type="http://schemas.openxmlformats.org/officeDocument/2006/relationships/hyperlink" Target="http://www.tdmu.edu.te.ua/www/docpic/laboratory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jpeg"/><Relationship Id="rId5" Type="http://schemas.openxmlformats.org/officeDocument/2006/relationships/hyperlink" Target="http://donntu.edu.ua/russian/strukt/kafedrs/max/img/glavn1.jpg" TargetMode="External"/><Relationship Id="rId4" Type="http://schemas.openxmlformats.org/officeDocument/2006/relationships/image" Target="../media/image18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9" name="Picture 5" descr="C:\Users\work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-79375"/>
            <a:ext cx="9431338" cy="701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11866" y="4829577"/>
            <a:ext cx="6079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Favorit-ExtraBold"/>
              </a:rPr>
              <a:t>Презентация компании ЗАО «НЭВЗ-КЕРАМИКС»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cs typeface="Favorit-Extra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настасия\Documents\керамика\Роснано\реклама\фон Х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-160338"/>
            <a:ext cx="9431338" cy="701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 r="4166" b="5882"/>
          <a:stretch>
            <a:fillRect/>
          </a:stretch>
        </p:blipFill>
        <p:spPr bwMode="auto">
          <a:xfrm>
            <a:off x="71438" y="4148138"/>
            <a:ext cx="1990725" cy="1471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2339975" y="5694363"/>
            <a:ext cx="21431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Изоляторы для вакуумных дугогасительных камер</a:t>
            </a:r>
          </a:p>
        </p:txBody>
      </p:sp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0" y="5653088"/>
            <a:ext cx="216058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Изоляторы</a:t>
            </a:r>
            <a:r>
              <a:rPr lang="ru-RU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endParaRPr lang="ru-RU" sz="16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корпусов силовых полупроводниковых приборов</a:t>
            </a:r>
          </a:p>
        </p:txBody>
      </p:sp>
      <p:sp>
        <p:nvSpPr>
          <p:cNvPr id="11270" name="Text Box 5"/>
          <p:cNvSpPr txBox="1">
            <a:spLocks noChangeArrowheads="1"/>
          </p:cNvSpPr>
          <p:nvPr/>
        </p:nvSpPr>
        <p:spPr bwMode="auto">
          <a:xfrm>
            <a:off x="4465638" y="5619750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Изоляторы   для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en-GB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лектронно-</a:t>
            </a:r>
            <a:r>
              <a:rPr lang="ru-RU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en-GB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птических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приборов ночного видения</a:t>
            </a:r>
          </a:p>
        </p:txBody>
      </p:sp>
      <p:sp>
        <p:nvSpPr>
          <p:cNvPr id="11271" name="Text Box 6"/>
          <p:cNvSpPr txBox="1">
            <a:spLocks noChangeArrowheads="1"/>
          </p:cNvSpPr>
          <p:nvPr/>
        </p:nvSpPr>
        <p:spPr bwMode="auto">
          <a:xfrm>
            <a:off x="2714625" y="3351213"/>
            <a:ext cx="5786438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Керамические  пластины  </a:t>
            </a:r>
            <a:r>
              <a:rPr lang="ru-RU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ролики </a:t>
            </a:r>
            <a:r>
              <a:rPr lang="en-GB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для бронежилетов и бронетехники</a:t>
            </a:r>
          </a:p>
        </p:txBody>
      </p:sp>
      <p:sp>
        <p:nvSpPr>
          <p:cNvPr id="11272" name="Text Box 7"/>
          <p:cNvSpPr txBox="1">
            <a:spLocks noChangeArrowheads="1"/>
          </p:cNvSpPr>
          <p:nvPr/>
        </p:nvSpPr>
        <p:spPr bwMode="auto">
          <a:xfrm>
            <a:off x="7126288" y="5840413"/>
            <a:ext cx="1643062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Керамика для СВЧ-изделий</a:t>
            </a:r>
          </a:p>
        </p:txBody>
      </p:sp>
      <p:pic>
        <p:nvPicPr>
          <p:cNvPr id="10249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6413" y="4106863"/>
            <a:ext cx="2017712" cy="1490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274" name="Text Box 9"/>
          <p:cNvSpPr txBox="1">
            <a:spLocks noChangeArrowheads="1"/>
          </p:cNvSpPr>
          <p:nvPr/>
        </p:nvSpPr>
        <p:spPr bwMode="auto">
          <a:xfrm>
            <a:off x="195263" y="3243263"/>
            <a:ext cx="1643062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Керамические подложки</a:t>
            </a:r>
          </a:p>
        </p:txBody>
      </p:sp>
      <p:pic>
        <p:nvPicPr>
          <p:cNvPr id="10251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14625" y="1666875"/>
            <a:ext cx="1820863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52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5263" y="1666875"/>
            <a:ext cx="19653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53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14875" y="4114800"/>
            <a:ext cx="2017713" cy="1490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54" name="Picture 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28875" y="4133850"/>
            <a:ext cx="2106613" cy="1490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0255" name="Picture 1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19675" y="1595438"/>
            <a:ext cx="1201738" cy="1500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11">
            <a:lum bright="20000"/>
          </a:blip>
          <a:srcRect r="4166" b="5555"/>
          <a:stretch>
            <a:fillRect/>
          </a:stretch>
        </p:blipFill>
        <p:spPr bwMode="auto">
          <a:xfrm>
            <a:off x="6816725" y="1571625"/>
            <a:ext cx="1985963" cy="1500188"/>
          </a:xfrm>
          <a:prstGeom prst="rect">
            <a:avLst/>
          </a:prstGeom>
          <a:ln w="3175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148138" y="268288"/>
            <a:ext cx="4572000" cy="7064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ПРОДУКЦИЯ ИЗ ТЕХНИЧЕСКОЙ КЕРАМИКИ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9852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C:\Documents and Settings\Аньча\Рабочий стол\for presentation osnovnoi fon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73025"/>
            <a:ext cx="9431338" cy="701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13" y="1938338"/>
            <a:ext cx="4127500" cy="464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292" name="Text Box 2"/>
          <p:cNvSpPr txBox="1">
            <a:spLocks noChangeArrowheads="1"/>
          </p:cNvSpPr>
          <p:nvPr/>
        </p:nvSpPr>
        <p:spPr bwMode="auto">
          <a:xfrm>
            <a:off x="471488" y="2395538"/>
            <a:ext cx="3509962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r>
              <a:rPr lang="en-GB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Для  обеспечения  высокого  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en-GB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стабильного  качества  алюмооксидной  керамики  применяется технология  прессования  из  гранулята при  одностадийном  обжиге керамики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en-GB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Font typeface="Times New Roman" pitchFamily="18" charset="0"/>
              <a:buNone/>
            </a:pPr>
            <a:endParaRPr lang="en-GB" sz="20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Times New Roman" pitchFamily="18" charset="0"/>
              <a:buNone/>
            </a:pPr>
            <a:r>
              <a:rPr lang="en-GB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Существующее оборудование позволяет производить до 40 тонн керамики в месяц</a:t>
            </a:r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55863" y="1201738"/>
            <a:ext cx="5230812" cy="490537"/>
          </a:xfrm>
        </p:spPr>
        <p:txBody>
          <a:bodyPr/>
          <a:lstStyle/>
          <a:p>
            <a:pPr algn="l" eaLnBrk="1" hangingPunct="1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Технология производства керамики</a:t>
            </a:r>
          </a:p>
        </p:txBody>
      </p:sp>
    </p:spTree>
    <p:extLst>
      <p:ext uri="{BB962C8B-B14F-4D97-AF65-F5344CB8AC3E}">
        <p14:creationId xmlns:p14="http://schemas.microsoft.com/office/powerpoint/2010/main" val="233528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C:\Documents and Settings\Аньча\Рабочий стол\for presentation osnovnoi fon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-79375"/>
            <a:ext cx="9431338" cy="701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5" name="Group 1"/>
          <p:cNvGrpSpPr>
            <a:grpSpLocks/>
          </p:cNvGrpSpPr>
          <p:nvPr/>
        </p:nvGrpSpPr>
        <p:grpSpPr bwMode="auto">
          <a:xfrm>
            <a:off x="334963" y="1546225"/>
            <a:ext cx="1714500" cy="1571625"/>
            <a:chOff x="113" y="981"/>
            <a:chExt cx="1526" cy="1255"/>
          </a:xfrm>
        </p:grpSpPr>
        <p:pic>
          <p:nvPicPr>
            <p:cNvPr id="1333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981"/>
              <a:ext cx="1525" cy="1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1" name="AutoShape 3"/>
            <p:cNvSpPr>
              <a:spLocks noChangeArrowheads="1"/>
            </p:cNvSpPr>
            <p:nvPr/>
          </p:nvSpPr>
          <p:spPr bwMode="auto">
            <a:xfrm>
              <a:off x="116" y="981"/>
              <a:ext cx="1524" cy="1256"/>
            </a:xfrm>
            <a:prstGeom prst="roundRect">
              <a:avLst>
                <a:gd name="adj" fmla="val 83"/>
              </a:avLst>
            </a:prstGeom>
            <a:noFill/>
            <a:ln w="936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334963" y="3278188"/>
            <a:ext cx="2522537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b="1">
                <a:solidFill>
                  <a:srgbClr val="12124A"/>
                </a:solidFill>
                <a:latin typeface="Times New Roman" pitchFamily="18" charset="0"/>
                <a:cs typeface="Times New Roman" pitchFamily="18" charset="0"/>
              </a:rPr>
              <a:t>Получение гранулята</a:t>
            </a:r>
          </a:p>
          <a:p>
            <a:pPr eaLnBrk="1" hangingPunct="1"/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Гранулятор фирмы </a:t>
            </a:r>
            <a:endParaRPr lang="ru-RU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Niro A/S</a:t>
            </a:r>
          </a:p>
        </p:txBody>
      </p:sp>
      <p:pic>
        <p:nvPicPr>
          <p:cNvPr id="1331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3" y="1546225"/>
            <a:ext cx="20669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3033713" y="3227388"/>
            <a:ext cx="30861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b="1">
                <a:solidFill>
                  <a:srgbClr val="12124A"/>
                </a:solidFill>
                <a:latin typeface="Times New Roman" pitchFamily="18" charset="0"/>
                <a:cs typeface="Times New Roman" pitchFamily="18" charset="0"/>
              </a:rPr>
              <a:t>Изостатическое прессование</a:t>
            </a:r>
          </a:p>
          <a:p>
            <a:pPr eaLnBrk="1" hangingPunct="1"/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пресс PI-80Z (Dorst,Германия)</a:t>
            </a:r>
            <a:r>
              <a:rPr lang="ar-SA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‏</a:t>
            </a:r>
            <a:endParaRPr lang="en-GB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713" y="1557338"/>
            <a:ext cx="1874837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 Box 9"/>
          <p:cNvSpPr txBox="1">
            <a:spLocks noChangeArrowheads="1"/>
          </p:cNvSpPr>
          <p:nvPr/>
        </p:nvSpPr>
        <p:spPr bwMode="auto">
          <a:xfrm>
            <a:off x="6170613" y="3228975"/>
            <a:ext cx="2770187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b="1">
                <a:solidFill>
                  <a:srgbClr val="12124A"/>
                </a:solidFill>
                <a:latin typeface="Times New Roman" pitchFamily="18" charset="0"/>
                <a:cs typeface="Times New Roman" pitchFamily="18" charset="0"/>
              </a:rPr>
              <a:t>Прямое прессование</a:t>
            </a:r>
            <a:r>
              <a:rPr lang="ru-RU" b="1">
                <a:solidFill>
                  <a:srgbClr val="12124A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пресс TPA-50\4 (Dorst,Германия)</a:t>
            </a:r>
            <a:r>
              <a:rPr lang="ar-SA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‏</a:t>
            </a:r>
            <a:endParaRPr lang="en-GB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321" name="Group 10"/>
          <p:cNvGrpSpPr>
            <a:grpSpLocks/>
          </p:cNvGrpSpPr>
          <p:nvPr/>
        </p:nvGrpSpPr>
        <p:grpSpPr bwMode="auto">
          <a:xfrm>
            <a:off x="1992313" y="4159250"/>
            <a:ext cx="2143125" cy="1643063"/>
            <a:chOff x="4014" y="2478"/>
            <a:chExt cx="1492" cy="1301"/>
          </a:xfrm>
        </p:grpSpPr>
        <p:sp>
          <p:nvSpPr>
            <p:cNvPr id="13328" name="AutoShape 11"/>
            <p:cNvSpPr>
              <a:spLocks noChangeArrowheads="1"/>
            </p:cNvSpPr>
            <p:nvPr/>
          </p:nvSpPr>
          <p:spPr bwMode="auto">
            <a:xfrm>
              <a:off x="4014" y="2478"/>
              <a:ext cx="1493" cy="1302"/>
            </a:xfrm>
            <a:prstGeom prst="roundRect">
              <a:avLst>
                <a:gd name="adj" fmla="val 79"/>
              </a:avLst>
            </a:prstGeom>
            <a:noFill/>
            <a:ln w="936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pic>
          <p:nvPicPr>
            <p:cNvPr id="13329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4" y="2478"/>
              <a:ext cx="1493" cy="1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22" name="Text Box 13"/>
          <p:cNvSpPr txBox="1">
            <a:spLocks noChangeArrowheads="1"/>
          </p:cNvSpPr>
          <p:nvPr/>
        </p:nvSpPr>
        <p:spPr bwMode="auto">
          <a:xfrm>
            <a:off x="334963" y="4330700"/>
            <a:ext cx="159385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b="1">
                <a:solidFill>
                  <a:srgbClr val="12124A"/>
                </a:solidFill>
                <a:latin typeface="Times New Roman" pitchFamily="18" charset="0"/>
                <a:cs typeface="Times New Roman" pitchFamily="18" charset="0"/>
              </a:rPr>
              <a:t>Обжиг деталей</a:t>
            </a:r>
          </a:p>
          <a:p>
            <a:pPr eaLnBrk="1" hangingPunct="1"/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печь газовая</a:t>
            </a:r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Wistra1,2</a:t>
            </a:r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(Германия</a:t>
            </a:r>
            <a:r>
              <a:rPr lang="en-US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GB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23" name="Picture 15"/>
          <p:cNvPicPr>
            <a:picLocks noChangeAspect="1" noChangeArrowheads="1"/>
          </p:cNvPicPr>
          <p:nvPr/>
        </p:nvPicPr>
        <p:blipFill>
          <a:blip r:embed="rId7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8" y="2117725"/>
            <a:ext cx="1223962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6"/>
          <p:cNvPicPr>
            <a:picLocks noChangeAspect="1" noChangeArrowheads="1"/>
          </p:cNvPicPr>
          <p:nvPr/>
        </p:nvPicPr>
        <p:blipFill>
          <a:blip r:embed="rId8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963" y="2117725"/>
            <a:ext cx="1327150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3" y="4159250"/>
            <a:ext cx="2214562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6" name="Rectangle 4"/>
          <p:cNvSpPr>
            <a:spLocks noChangeArrowheads="1"/>
          </p:cNvSpPr>
          <p:nvPr/>
        </p:nvSpPr>
        <p:spPr bwMode="auto">
          <a:xfrm>
            <a:off x="6726238" y="4268788"/>
            <a:ext cx="2214562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>
                <a:solidFill>
                  <a:srgbClr val="12124A"/>
                </a:solidFill>
                <a:latin typeface="Times New Roman" pitchFamily="18" charset="0"/>
                <a:cs typeface="Times New Roman" pitchFamily="18" charset="0"/>
              </a:rPr>
              <a:t>Водородно-кислородная </a:t>
            </a:r>
            <a:endParaRPr lang="ru-RU" b="1">
              <a:solidFill>
                <a:srgbClr val="12124A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>
                <a:solidFill>
                  <a:srgbClr val="12124A"/>
                </a:solidFill>
                <a:latin typeface="Times New Roman" pitchFamily="18" charset="0"/>
                <a:cs typeface="Times New Roman" pitchFamily="18" charset="0"/>
              </a:rPr>
              <a:t>станция (ВКС)</a:t>
            </a:r>
            <a:r>
              <a:rPr lang="ar-SA" b="1">
                <a:solidFill>
                  <a:srgbClr val="12124A"/>
                </a:solidFill>
                <a:latin typeface="Times New Roman" pitchFamily="18" charset="0"/>
                <a:cs typeface="Times New Roman" pitchFamily="18" charset="0"/>
              </a:rPr>
              <a:t>‏</a:t>
            </a:r>
            <a:endParaRPr lang="ru-RU" b="1">
              <a:solidFill>
                <a:srgbClr val="12124A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Teledyne</a:t>
            </a:r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США)</a:t>
            </a:r>
            <a:endParaRPr lang="en-GB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7" name="Text Box 2"/>
          <p:cNvSpPr txBox="1">
            <a:spLocks noChangeArrowheads="1"/>
          </p:cNvSpPr>
          <p:nvPr/>
        </p:nvSpPr>
        <p:spPr bwMode="auto">
          <a:xfrm>
            <a:off x="3609975" y="241300"/>
            <a:ext cx="5138738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ru-RU" b="1">
                <a:solidFill>
                  <a:srgbClr val="12124A"/>
                </a:solidFill>
                <a:latin typeface="Times New Roman" pitchFamily="18" charset="0"/>
                <a:cs typeface="Times New Roman" pitchFamily="18" charset="0"/>
              </a:rPr>
              <a:t>ЛИНИЯ ПО </a:t>
            </a:r>
            <a:endParaRPr lang="en-US" b="1">
              <a:solidFill>
                <a:srgbClr val="12124A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b="1">
                <a:solidFill>
                  <a:srgbClr val="12124A"/>
                </a:solidFill>
                <a:latin typeface="Times New Roman" pitchFamily="18" charset="0"/>
                <a:cs typeface="Times New Roman" pitchFamily="18" charset="0"/>
              </a:rPr>
              <a:t>ПРОИЗВОДСТВУ КЕРАМИКИ</a:t>
            </a:r>
            <a:endParaRPr lang="en-GB" b="1">
              <a:solidFill>
                <a:srgbClr val="12124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50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C:\Documents and Settings\Аньча\Рабочий стол\for presentation osnovnoi fon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-79375"/>
            <a:ext cx="9431338" cy="701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4462463" y="241300"/>
            <a:ext cx="428625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ru-RU" sz="2000" b="1">
                <a:latin typeface="Times New Roman" pitchFamily="18" charset="0"/>
                <a:cs typeface="Times New Roman" pitchFamily="18" charset="0"/>
              </a:rPr>
              <a:t>ЛИНИЯ ПО 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sz="2000" b="1">
                <a:latin typeface="Times New Roman" pitchFamily="18" charset="0"/>
                <a:cs typeface="Times New Roman" pitchFamily="18" charset="0"/>
              </a:rPr>
              <a:t>ПРОИЗВОДСТВУ КЕРАМИКИ</a:t>
            </a:r>
            <a:endParaRPr lang="en-GB" sz="20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1165225"/>
            <a:ext cx="197485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346075" y="3668713"/>
            <a:ext cx="22907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b="1">
                <a:latin typeface="Times New Roman" pitchFamily="18" charset="0"/>
                <a:cs typeface="Times New Roman" pitchFamily="18" charset="0"/>
              </a:rPr>
              <a:t>Туннельная печь </a:t>
            </a:r>
          </a:p>
          <a:p>
            <a:pPr eaLnBrk="1" hangingPunct="1"/>
            <a:r>
              <a:rPr lang="en-GB" b="1">
                <a:latin typeface="Times New Roman" pitchFamily="18" charset="0"/>
                <a:cs typeface="Times New Roman" pitchFamily="18" charset="0"/>
              </a:rPr>
              <a:t>обжига керамики изделий</a:t>
            </a:r>
          </a:p>
          <a:p>
            <a:pPr eaLnBrk="1" hangingPunct="1"/>
            <a:r>
              <a:rPr lang="en-GB" b="1">
                <a:latin typeface="Times New Roman" pitchFamily="18" charset="0"/>
                <a:cs typeface="Times New Roman" pitchFamily="18" charset="0"/>
              </a:rPr>
              <a:t>Wistra 3 (Германия)</a:t>
            </a:r>
            <a:r>
              <a:rPr lang="ar-SA" b="1">
                <a:latin typeface="Times New Roman" pitchFamily="18" charset="0"/>
                <a:cs typeface="Times New Roman" pitchFamily="18" charset="0"/>
              </a:rPr>
              <a:t>‏</a:t>
            </a:r>
            <a:endParaRPr lang="en-GB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25" y="1865313"/>
            <a:ext cx="1916113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3" y="1833563"/>
            <a:ext cx="1746250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 Box 7"/>
          <p:cNvSpPr txBox="1">
            <a:spLocks noChangeArrowheads="1"/>
          </p:cNvSpPr>
          <p:nvPr/>
        </p:nvSpPr>
        <p:spPr bwMode="auto">
          <a:xfrm>
            <a:off x="2895600" y="1165225"/>
            <a:ext cx="46863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sz="2400" b="1">
                <a:solidFill>
                  <a:srgbClr val="12124A"/>
                </a:solidFill>
                <a:latin typeface="Times New Roman" pitchFamily="18" charset="0"/>
                <a:cs typeface="Times New Roman" pitchFamily="18" charset="0"/>
              </a:rPr>
              <a:t>Механическая обработка</a:t>
            </a:r>
          </a:p>
        </p:txBody>
      </p:sp>
      <p:sp>
        <p:nvSpPr>
          <p:cNvPr id="14345" name="Text Box 8"/>
          <p:cNvSpPr txBox="1">
            <a:spLocks noChangeArrowheads="1"/>
          </p:cNvSpPr>
          <p:nvPr/>
        </p:nvSpPr>
        <p:spPr bwMode="auto">
          <a:xfrm>
            <a:off x="4462463" y="3208338"/>
            <a:ext cx="246697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Внешняя и внутренняя шлифовка</a:t>
            </a:r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Кикинд (Сербия)</a:t>
            </a:r>
            <a:r>
              <a:rPr lang="ar-SA" b="1">
                <a:solidFill>
                  <a:srgbClr val="000000"/>
                </a:solidFill>
                <a:ea typeface="Times New Roman" pitchFamily="18" charset="0"/>
              </a:rPr>
              <a:t>‏</a:t>
            </a:r>
            <a:endParaRPr lang="en-GB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14346" name="Text Box 9"/>
          <p:cNvSpPr txBox="1">
            <a:spLocks noChangeArrowheads="1"/>
          </p:cNvSpPr>
          <p:nvPr/>
        </p:nvSpPr>
        <p:spPr bwMode="auto">
          <a:xfrm>
            <a:off x="2570163" y="3563938"/>
            <a:ext cx="2135187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Плоская шлифовка</a:t>
            </a:r>
          </a:p>
          <a:p>
            <a:pPr eaLnBrk="1" hangingPunct="1"/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3Е711 (Россия)</a:t>
            </a:r>
            <a:r>
              <a:rPr lang="ar-SA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‏</a:t>
            </a:r>
            <a:endParaRPr lang="en-GB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7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613" y="1838325"/>
            <a:ext cx="1825625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8" name="Text Box 11"/>
          <p:cNvSpPr txBox="1">
            <a:spLocks noChangeArrowheads="1"/>
          </p:cNvSpPr>
          <p:nvPr/>
        </p:nvSpPr>
        <p:spPr bwMode="auto">
          <a:xfrm>
            <a:off x="6899275" y="3370263"/>
            <a:ext cx="2090738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Двусторонняя шлифовка Х61-850В1 </a:t>
            </a:r>
          </a:p>
        </p:txBody>
      </p:sp>
      <p:pic>
        <p:nvPicPr>
          <p:cNvPr id="14349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4614863"/>
            <a:ext cx="1890713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0" name="Text Box 2"/>
          <p:cNvSpPr txBox="1">
            <a:spLocks noChangeArrowheads="1"/>
          </p:cNvSpPr>
          <p:nvPr/>
        </p:nvSpPr>
        <p:spPr bwMode="auto">
          <a:xfrm>
            <a:off x="2468563" y="5810250"/>
            <a:ext cx="2338387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b="1">
                <a:latin typeface="Times New Roman" pitchFamily="18" charset="0"/>
                <a:cs typeface="Times New Roman" pitchFamily="18" charset="0"/>
              </a:rPr>
              <a:t>Нанесение глазури</a:t>
            </a:r>
          </a:p>
          <a:p>
            <a:pPr eaLnBrk="1" hangingPunct="1"/>
            <a:r>
              <a:rPr lang="en-GB" b="1">
                <a:latin typeface="Times New Roman" pitchFamily="18" charset="0"/>
                <a:cs typeface="Times New Roman" pitchFamily="18" charset="0"/>
              </a:rPr>
              <a:t>установка МР-400 (Германия)</a:t>
            </a:r>
            <a:r>
              <a:rPr lang="ar-SA" b="1">
                <a:latin typeface="Times New Roman" pitchFamily="18" charset="0"/>
                <a:cs typeface="Times New Roman" pitchFamily="18" charset="0"/>
              </a:rPr>
              <a:t>‏</a:t>
            </a:r>
            <a:endParaRPr lang="en-GB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1" name="Text Box 3"/>
          <p:cNvSpPr txBox="1">
            <a:spLocks noChangeArrowheads="1"/>
          </p:cNvSpPr>
          <p:nvPr/>
        </p:nvSpPr>
        <p:spPr bwMode="auto">
          <a:xfrm>
            <a:off x="6630988" y="5699125"/>
            <a:ext cx="26574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b="1">
                <a:latin typeface="Times New Roman" pitchFamily="18" charset="0"/>
                <a:cs typeface="Times New Roman" pitchFamily="18" charset="0"/>
              </a:rPr>
              <a:t>Вжигание</a:t>
            </a:r>
            <a:endParaRPr lang="ru-RU" b="1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GB" b="1">
                <a:latin typeface="Times New Roman" pitchFamily="18" charset="0"/>
                <a:cs typeface="Times New Roman" pitchFamily="18" charset="0"/>
              </a:rPr>
              <a:t>металлизации</a:t>
            </a:r>
          </a:p>
          <a:p>
            <a:pPr eaLnBrk="1" hangingPunct="1"/>
            <a:r>
              <a:rPr lang="en-GB" b="1">
                <a:latin typeface="Times New Roman" pitchFamily="18" charset="0"/>
                <a:cs typeface="Times New Roman" pitchFamily="18" charset="0"/>
              </a:rPr>
              <a:t>печь водород-азот </a:t>
            </a:r>
          </a:p>
          <a:p>
            <a:pPr eaLnBrk="1" hangingPunct="1"/>
            <a:r>
              <a:rPr lang="en-GB" b="1">
                <a:latin typeface="Times New Roman" pitchFamily="18" charset="0"/>
                <a:cs typeface="Times New Roman" pitchFamily="18" charset="0"/>
              </a:rPr>
              <a:t>GMQ 4030-15 NM </a:t>
            </a:r>
          </a:p>
        </p:txBody>
      </p:sp>
      <p:sp>
        <p:nvSpPr>
          <p:cNvPr id="14352" name="Text Box 4"/>
          <p:cNvSpPr txBox="1">
            <a:spLocks noChangeArrowheads="1"/>
          </p:cNvSpPr>
          <p:nvPr/>
        </p:nvSpPr>
        <p:spPr bwMode="auto">
          <a:xfrm>
            <a:off x="4706938" y="5826125"/>
            <a:ext cx="2195512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b="1">
                <a:latin typeface="Times New Roman" pitchFamily="18" charset="0"/>
                <a:cs typeface="Times New Roman" pitchFamily="18" charset="0"/>
              </a:rPr>
              <a:t>Никелирование</a:t>
            </a:r>
          </a:p>
          <a:p>
            <a:pPr eaLnBrk="1" hangingPunct="1"/>
            <a:r>
              <a:rPr lang="en-GB" b="1">
                <a:latin typeface="Times New Roman" pitchFamily="18" charset="0"/>
                <a:cs typeface="Times New Roman" pitchFamily="18" charset="0"/>
              </a:rPr>
              <a:t>гальваническая линия </a:t>
            </a:r>
          </a:p>
        </p:txBody>
      </p:sp>
      <p:sp>
        <p:nvSpPr>
          <p:cNvPr id="14353" name="Text Box 5"/>
          <p:cNvSpPr txBox="1">
            <a:spLocks noChangeArrowheads="1"/>
          </p:cNvSpPr>
          <p:nvPr/>
        </p:nvSpPr>
        <p:spPr bwMode="auto">
          <a:xfrm>
            <a:off x="150813" y="5853113"/>
            <a:ext cx="3046412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b="1">
                <a:latin typeface="Times New Roman" pitchFamily="18" charset="0"/>
                <a:cs typeface="Times New Roman" pitchFamily="18" charset="0"/>
              </a:rPr>
              <a:t>Оплавление глазури</a:t>
            </a:r>
          </a:p>
          <a:p>
            <a:pPr eaLnBrk="1" hangingPunct="1"/>
            <a:r>
              <a:rPr lang="en-GB" b="1">
                <a:latin typeface="Times New Roman" pitchFamily="18" charset="0"/>
                <a:cs typeface="Times New Roman" pitchFamily="18" charset="0"/>
              </a:rPr>
              <a:t>печь электрическая </a:t>
            </a:r>
          </a:p>
          <a:p>
            <a:pPr eaLnBrk="1" hangingPunct="1"/>
            <a:r>
              <a:rPr lang="en-GB" b="1">
                <a:latin typeface="Times New Roman" pitchFamily="18" charset="0"/>
                <a:cs typeface="Times New Roman" pitchFamily="18" charset="0"/>
              </a:rPr>
              <a:t>GMQ 4030-15 NM </a:t>
            </a:r>
          </a:p>
        </p:txBody>
      </p:sp>
      <p:pic>
        <p:nvPicPr>
          <p:cNvPr id="14354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706938"/>
            <a:ext cx="1928812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4460875"/>
            <a:ext cx="1738312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63" y="4638675"/>
            <a:ext cx="1778000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Скругленный прямоугольник 4"/>
          <p:cNvSpPr/>
          <p:nvPr/>
        </p:nvSpPr>
        <p:spPr bwMode="auto">
          <a:xfrm>
            <a:off x="2572213" y="3359920"/>
            <a:ext cx="6447499" cy="865235"/>
          </a:xfrm>
          <a:prstGeom prst="rect">
            <a:avLst/>
          </a:prstGeom>
          <a:scene3d>
            <a:camera prst="orthographicFront"/>
            <a:lightRig rig="chilly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68580" rIns="68580" bIns="68580" spcCol="1270" anchor="ctr"/>
          <a:lstStyle/>
          <a:p>
            <a:pPr algn="ctr" defTabSz="800100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49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work\Desktop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73025"/>
            <a:ext cx="9431338" cy="701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57200" y="3032185"/>
            <a:ext cx="8382000" cy="574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defRPr/>
            </a:pPr>
            <a:endParaRPr lang="ru-RU" sz="1000">
              <a:solidFill>
                <a:schemeClr val="tx1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 компании</a:t>
            </a:r>
          </a:p>
          <a:p>
            <a:pPr marL="514350" indent="-514350" eaLnBrk="0" hangingPunct="0">
              <a:buFont typeface="+mj-lt"/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Направления деятельности ХК ОАО «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НЭВЗ-Союз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   </a:t>
            </a:r>
          </a:p>
          <a:p>
            <a:pPr marL="514350" indent="-514350" eaLnBrk="0" hangingPunct="0">
              <a:buFont typeface="+mj-lt"/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Проект с ОАО «РОСНАНО»</a:t>
            </a:r>
          </a:p>
          <a:p>
            <a:pPr marL="514350" indent="-514350" eaLnBrk="0" hangingPunct="0">
              <a:buFont typeface="+mj-lt"/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Технология производства керамики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Научное сотрудничество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Кадровая политика</a:t>
            </a:r>
          </a:p>
          <a:p>
            <a:pPr marL="514350" indent="-514350">
              <a:buNone/>
            </a:pPr>
            <a:endParaRPr lang="ru-RU" sz="2800" dirty="0" smtClean="0"/>
          </a:p>
          <a:p>
            <a:pPr marL="914400" lvl="1" indent="-514350">
              <a:buFont typeface="Wingdings" pitchFamily="2" charset="2"/>
              <a:buChar char="§"/>
            </a:pPr>
            <a:endParaRPr lang="ru-RU" sz="2400" dirty="0" smtClean="0"/>
          </a:p>
          <a:p>
            <a:pPr marL="914400" lvl="1" indent="-514350">
              <a:buNone/>
            </a:pPr>
            <a:endParaRPr lang="ru-RU" sz="2400" dirty="0" smtClean="0"/>
          </a:p>
          <a:p>
            <a:pPr marL="914400" lvl="1" indent="-514350">
              <a:buFont typeface="+mj-lt"/>
              <a:buAutoNum type="arabicPeriod"/>
            </a:pPr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5" descr="D:\disk D\ПРЕЗЕНТАЦИИ\фон для презентаций\for presentation osnovnoi fon 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-80963"/>
            <a:ext cx="9429750" cy="701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5124450"/>
            <a:ext cx="142875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15" name="Схема 14"/>
          <p:cNvGraphicFramePr/>
          <p:nvPr/>
        </p:nvGraphicFramePr>
        <p:xfrm>
          <a:off x="1788471" y="3381765"/>
          <a:ext cx="1508124" cy="1552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6" name="Схема 15"/>
          <p:cNvGraphicFramePr/>
          <p:nvPr/>
        </p:nvGraphicFramePr>
        <p:xfrm>
          <a:off x="5636358" y="3514725"/>
          <a:ext cx="1547934" cy="1419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6390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25" y="3157538"/>
            <a:ext cx="24384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622300" y="803275"/>
            <a:ext cx="7800975" cy="2217738"/>
          </a:xfrm>
          <a:prstGeom prst="roundRect">
            <a:avLst/>
          </a:prstGeom>
          <a:gradFill>
            <a:gsLst>
              <a:gs pos="0">
                <a:srgbClr val="00B05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Название проекта – «Создание промышленного производства изделий из </a:t>
            </a:r>
            <a:r>
              <a:rPr lang="ru-RU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наноструктурированной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керамики на базе 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ХК ОАО «</a:t>
            </a:r>
            <a:r>
              <a:rPr lang="ru-RU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НЭВЗ-Союз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ru-RU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рег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№ - 1528)</a:t>
            </a:r>
          </a:p>
        </p:txBody>
      </p:sp>
      <p:pic>
        <p:nvPicPr>
          <p:cNvPr id="16392" name="Picture 16" descr="C:\Users\work\Desktop\blanki\Лого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5402263"/>
            <a:ext cx="27622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667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work\Desktop\фон для презентаций\for presentation Podlozhki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-79375"/>
            <a:ext cx="9431338" cy="701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1"/>
          <p:cNvSpPr txBox="1">
            <a:spLocks noChangeArrowheads="1"/>
          </p:cNvSpPr>
          <p:nvPr/>
        </p:nvSpPr>
        <p:spPr bwMode="auto">
          <a:xfrm>
            <a:off x="-142875" y="2871154"/>
            <a:ext cx="40020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КЕРАМИЧЕСКИЕ ПОДЛОЖКИ</a:t>
            </a:r>
          </a:p>
        </p:txBody>
      </p:sp>
    </p:spTree>
    <p:extLst>
      <p:ext uri="{BB962C8B-B14F-4D97-AF65-F5344CB8AC3E}">
        <p14:creationId xmlns:p14="http://schemas.microsoft.com/office/powerpoint/2010/main" val="332670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work\Рабочий стол\Аня\presentations\for presentation osnovnoi fon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5438"/>
            <a:ext cx="9431338" cy="741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1"/>
          <p:cNvSpPr txBox="1">
            <a:spLocks noChangeArrowheads="1"/>
          </p:cNvSpPr>
          <p:nvPr/>
        </p:nvSpPr>
        <p:spPr bwMode="auto">
          <a:xfrm>
            <a:off x="3219450" y="0"/>
            <a:ext cx="457200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ru-RU" sz="2000" b="1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GB" sz="2000" b="1">
                <a:latin typeface="Times New Roman" pitchFamily="18" charset="0"/>
                <a:cs typeface="Times New Roman" pitchFamily="18" charset="0"/>
              </a:rPr>
              <a:t>Керамические подложки</a:t>
            </a:r>
          </a:p>
        </p:txBody>
      </p:sp>
      <p:pic>
        <p:nvPicPr>
          <p:cNvPr id="26628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2043113"/>
            <a:ext cx="1598613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6629" name="Прямоугольник 54"/>
          <p:cNvSpPr>
            <a:spLocks noChangeArrowheads="1"/>
          </p:cNvSpPr>
          <p:nvPr/>
        </p:nvSpPr>
        <p:spPr bwMode="auto">
          <a:xfrm>
            <a:off x="2644775" y="628650"/>
            <a:ext cx="64992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ЗАО «НЭВЗ-Керамикс» осваивает выпуск керамических подложек (в т.ч. металлизированных) на основе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ru-RU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baseline="-25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AlN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керамики.</a:t>
            </a:r>
          </a:p>
          <a:p>
            <a:endParaRPr lang="ru-RU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Компания разрабатывает и осваивает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- корпуса и носители светодиодных чипов;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- сырую ленту по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LTCC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и 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HTCC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технологии (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ru-RU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baseline="-25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96-100%);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- полированные подложки  -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ru-RU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baseline="-25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99,8%. </a:t>
            </a:r>
          </a:p>
        </p:txBody>
      </p:sp>
      <p:sp>
        <p:nvSpPr>
          <p:cNvPr id="26630" name="TextBox 65"/>
          <p:cNvSpPr txBox="1">
            <a:spLocks noChangeArrowheads="1"/>
          </p:cNvSpPr>
          <p:nvPr/>
        </p:nvSpPr>
        <p:spPr bwMode="auto">
          <a:xfrm>
            <a:off x="314325" y="3416300"/>
            <a:ext cx="8691563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just" eaLnBrk="1" hangingPunct="1"/>
            <a:r>
              <a:rPr lang="ru-RU">
                <a:latin typeface="Times New Roman" pitchFamily="18" charset="0"/>
                <a:cs typeface="Times New Roman" pitchFamily="18" charset="0"/>
              </a:rPr>
              <a:t>Для улучшения характеристик подложек используются технологии введения в состав керамической композиции 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ru-RU" sz="2000" b="1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2000" b="1" baseline="-25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AlN</a:t>
            </a:r>
            <a:r>
              <a:rPr lang="ru-RU" sz="2000" b="1">
                <a:latin typeface="Times New Roman" pitchFamily="18" charset="0"/>
                <a:cs typeface="Times New Roman" pitchFamily="18" charset="0"/>
              </a:rPr>
              <a:t>-нанопорошков и армирования 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ru-RU" sz="2000" b="1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2000" b="1" baseline="-25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>
                <a:latin typeface="Times New Roman" pitchFamily="18" charset="0"/>
                <a:cs typeface="Times New Roman" pitchFamily="18" charset="0"/>
              </a:rPr>
              <a:t>-нановолокнами.</a:t>
            </a:r>
          </a:p>
          <a:p>
            <a:pPr eaLnBrk="1" hangingPunct="1"/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31" name="Text Box 29"/>
          <p:cNvSpPr txBox="1">
            <a:spLocks noChangeArrowheads="1"/>
          </p:cNvSpPr>
          <p:nvPr/>
        </p:nvSpPr>
        <p:spPr bwMode="auto">
          <a:xfrm>
            <a:off x="2644775" y="4389438"/>
            <a:ext cx="532606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Области применения </a:t>
            </a:r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керамических подложек</a:t>
            </a:r>
          </a:p>
        </p:txBody>
      </p:sp>
      <p:sp>
        <p:nvSpPr>
          <p:cNvPr id="26632" name="Rectangle 5"/>
          <p:cNvSpPr>
            <a:spLocks noChangeArrowheads="1"/>
          </p:cNvSpPr>
          <p:nvPr/>
        </p:nvSpPr>
        <p:spPr bwMode="auto">
          <a:xfrm>
            <a:off x="211138" y="4675188"/>
            <a:ext cx="4808537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buClr>
                <a:srgbClr val="009DD9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термоэлектрические модули (элементы Пельтье)</a:t>
            </a:r>
            <a:r>
              <a:rPr lang="ar-SA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‏</a:t>
            </a:r>
            <a:endParaRPr lang="en-GB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9DD9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теплонагруженные многокристальные модули</a:t>
            </a:r>
          </a:p>
          <a:p>
            <a:pPr>
              <a:buClr>
                <a:srgbClr val="009DD9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многослойные коммутационные платы </a:t>
            </a:r>
          </a:p>
          <a:p>
            <a:pPr>
              <a:buClr>
                <a:srgbClr val="009DD9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оптоэлектронные, светоизлучающие и СВЧ – приборы </a:t>
            </a:r>
          </a:p>
          <a:p>
            <a:pPr>
              <a:buClr>
                <a:srgbClr val="009DD9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силовые полупроводниковые приборы (IGBT – модули, другие СПП)</a:t>
            </a:r>
            <a:r>
              <a:rPr lang="ar-SA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‏</a:t>
            </a:r>
            <a:endParaRPr lang="ru-RU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9DD9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-корпуса светодиодной техники.</a:t>
            </a:r>
            <a:endParaRPr lang="en-GB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33" name="Picture 1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50" y="4789488"/>
            <a:ext cx="3978275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663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954088"/>
            <a:ext cx="1785938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96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26988"/>
            <a:ext cx="92138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872676"/>
              </p:ext>
            </p:extLst>
          </p:nvPr>
        </p:nvGraphicFramePr>
        <p:xfrm>
          <a:off x="130175" y="130175"/>
          <a:ext cx="8659495" cy="65785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93235"/>
                <a:gridCol w="4366260"/>
              </a:tblGrid>
              <a:tr h="5608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Назначение (область применения)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346" marR="553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Продукт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346" marR="55346" marT="0" marB="0"/>
                </a:tc>
              </a:tr>
              <a:tr h="13506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Светодиоды (Энергосберегающие</a:t>
                      </a:r>
                      <a:r>
                        <a:rPr lang="ru-RU" sz="15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технологии</a:t>
                      </a:r>
                      <a:r>
                        <a:rPr lang="ru-RU" sz="1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5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346" marR="553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46" marR="55346" marT="0" marB="0"/>
                </a:tc>
              </a:tr>
              <a:tr h="15914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Микросборки (Радиолокация,</a:t>
                      </a:r>
                      <a:r>
                        <a:rPr lang="ru-RU" sz="15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СВЧ-техника, средства связи)</a:t>
                      </a:r>
                      <a:endParaRPr lang="ru-RU" sz="15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346" marR="55346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46" marR="55346" marT="0" marB="0"/>
                </a:tc>
              </a:tr>
              <a:tr h="14310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Термоэлектрические модули (системы охлаждения и кондиционирования)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346" marR="55346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4446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Силовые модули (преобразовательная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техника, силовая электроника)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346" marR="553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46" marR="55346" marT="0" marB="0"/>
                </a:tc>
              </a:tr>
            </a:tbl>
          </a:graphicData>
        </a:graphic>
      </p:graphicFrame>
      <p:pic>
        <p:nvPicPr>
          <p:cNvPr id="27677" name="Рисунок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5614988"/>
            <a:ext cx="1344613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8" name="Рисунок 4" descr="Описание: D:\Рабочие документы\Подложки\Фотографии подложек\Kek\Pictures\DBC - Alumina Nitride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7" t="12091" r="22121" b="13072"/>
          <a:stretch>
            <a:fillRect/>
          </a:stretch>
        </p:blipFill>
        <p:spPr bwMode="auto">
          <a:xfrm>
            <a:off x="6648450" y="5265738"/>
            <a:ext cx="1274763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9" name="Рисунок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70" y="1101725"/>
            <a:ext cx="11430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388" y="715963"/>
            <a:ext cx="1204912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8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t="9155" r="8420" b="9682"/>
          <a:stretch>
            <a:fillRect/>
          </a:stretch>
        </p:blipFill>
        <p:spPr bwMode="auto">
          <a:xfrm>
            <a:off x="5256213" y="715963"/>
            <a:ext cx="1265237" cy="90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82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270" y="1101725"/>
            <a:ext cx="1008063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8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863" y="2012950"/>
            <a:ext cx="2019300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7684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" t="19891" r="2834" b="15285"/>
          <a:stretch>
            <a:fillRect/>
          </a:stretch>
        </p:blipFill>
        <p:spPr bwMode="auto">
          <a:xfrm>
            <a:off x="1190625" y="2544763"/>
            <a:ext cx="2114550" cy="103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85" name="TextBox 8"/>
          <p:cNvSpPr txBox="1">
            <a:spLocks noChangeArrowheads="1"/>
          </p:cNvSpPr>
          <p:nvPr/>
        </p:nvSpPr>
        <p:spPr bwMode="auto">
          <a:xfrm>
            <a:off x="5322888" y="1625283"/>
            <a:ext cx="26209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Подложки и корпуса для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LED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86" name="TextBox 23"/>
          <p:cNvSpPr txBox="1">
            <a:spLocks noChangeArrowheads="1"/>
          </p:cNvSpPr>
          <p:nvPr/>
        </p:nvSpPr>
        <p:spPr bwMode="auto">
          <a:xfrm>
            <a:off x="5449729" y="3263583"/>
            <a:ext cx="2476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Подложки для микросборок</a:t>
            </a:r>
          </a:p>
        </p:txBody>
      </p:sp>
      <p:sp>
        <p:nvSpPr>
          <p:cNvPr id="27687" name="TextBox 25"/>
          <p:cNvSpPr txBox="1">
            <a:spLocks noChangeArrowheads="1"/>
          </p:cNvSpPr>
          <p:nvPr/>
        </p:nvSpPr>
        <p:spPr bwMode="auto">
          <a:xfrm>
            <a:off x="5298917" y="4650741"/>
            <a:ext cx="26273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Подложки для термоэлектрических модулей</a:t>
            </a:r>
          </a:p>
        </p:txBody>
      </p:sp>
      <p:pic>
        <p:nvPicPr>
          <p:cNvPr id="27688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463" y="5614988"/>
            <a:ext cx="117475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89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578" y="4102100"/>
            <a:ext cx="1876425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90" name="TextBox 29"/>
          <p:cNvSpPr txBox="1">
            <a:spLocks noChangeArrowheads="1"/>
          </p:cNvSpPr>
          <p:nvPr/>
        </p:nvSpPr>
        <p:spPr bwMode="auto">
          <a:xfrm>
            <a:off x="5322888" y="6310313"/>
            <a:ext cx="27924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Подложки для силовых модулей</a:t>
            </a:r>
          </a:p>
        </p:txBody>
      </p:sp>
      <p:pic>
        <p:nvPicPr>
          <p:cNvPr id="27691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5194300"/>
            <a:ext cx="1227137" cy="103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92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3592513"/>
            <a:ext cx="2462212" cy="112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988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C:\Documents and Settings\Аньча\Рабочий стол\for presentation osnovnoi fon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0"/>
            <a:ext cx="9294813" cy="709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8300"/>
            <a:ext cx="6697663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92"/>
          <p:cNvSpPr/>
          <p:nvPr/>
        </p:nvSpPr>
        <p:spPr bwMode="auto">
          <a:xfrm rot="694830">
            <a:off x="1335088" y="2422525"/>
            <a:ext cx="7481887" cy="4103688"/>
          </a:xfrm>
          <a:prstGeom prst="ellipse">
            <a:avLst/>
          </a:prstGeom>
          <a:noFill/>
          <a:ln w="127000" cap="flat" cmpd="sng" algn="ctr">
            <a:solidFill>
              <a:schemeClr val="accent1">
                <a:lumMod val="75000"/>
                <a:alpha val="52000"/>
              </a:schemeClr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ru-RU">
              <a:ea typeface="+mn-ea"/>
            </a:endParaRPr>
          </a:p>
        </p:txBody>
      </p:sp>
      <p:grpSp>
        <p:nvGrpSpPr>
          <p:cNvPr id="28677" name="Group 17"/>
          <p:cNvGrpSpPr>
            <a:grpSpLocks/>
          </p:cNvGrpSpPr>
          <p:nvPr/>
        </p:nvGrpSpPr>
        <p:grpSpPr bwMode="auto">
          <a:xfrm>
            <a:off x="7847013" y="69850"/>
            <a:ext cx="1047750" cy="1035050"/>
            <a:chOff x="7846810" y="69646"/>
            <a:chExt cx="1047954" cy="1035254"/>
          </a:xfrm>
        </p:grpSpPr>
        <p:sp>
          <p:nvSpPr>
            <p:cNvPr id="17" name="Oval 16"/>
            <p:cNvSpPr/>
            <p:nvPr/>
          </p:nvSpPr>
          <p:spPr>
            <a:xfrm>
              <a:off x="7846810" y="69646"/>
              <a:ext cx="1035252" cy="103525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63500" dist="38100">
                <a:srgbClr val="000000">
                  <a:alpha val="28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5" name="Picture 13" descr="http://www.tpu.ru/img/gerb-s.gi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859512" y="152212"/>
              <a:ext cx="1035252" cy="906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100" dir="13500000" algn="br" rotWithShape="0">
                <a:srgbClr val="000000">
                  <a:alpha val="39999"/>
                </a:srgbClr>
              </a:outerShdw>
            </a:effectLst>
          </p:spPr>
        </p:pic>
      </p:grpSp>
      <p:sp>
        <p:nvSpPr>
          <p:cNvPr id="28678" name="Rectangle 2"/>
          <p:cNvSpPr txBox="1">
            <a:spLocks noChangeArrowheads="1"/>
          </p:cNvSpPr>
          <p:nvPr/>
        </p:nvSpPr>
        <p:spPr bwMode="auto">
          <a:xfrm>
            <a:off x="1765300" y="1104900"/>
            <a:ext cx="712946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04000"/>
              </a:lnSpc>
              <a:buClr>
                <a:srgbClr val="04617B"/>
              </a:buClr>
              <a:buFont typeface="Calibri" pitchFamily="34" charset="0"/>
              <a:buNone/>
            </a:pPr>
            <a:r>
              <a:rPr lang="ru-RU" sz="1600" b="1">
                <a:latin typeface="Times New Roman" pitchFamily="18" charset="0"/>
                <a:cs typeface="Times New Roman" pitchFamily="18" charset="0"/>
              </a:rPr>
              <a:t>Линия КЕКО (Словения) для производства многослойных керамических подложек, в т.ч. перспективного светодиодного конструктива.</a:t>
            </a:r>
          </a:p>
        </p:txBody>
      </p:sp>
      <p:pic>
        <p:nvPicPr>
          <p:cNvPr id="2867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1908175"/>
            <a:ext cx="1357312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Рисунок 15"/>
          <p:cNvPicPr>
            <a:picLocks noChangeAspect="1" noChangeArrowheads="1"/>
          </p:cNvPicPr>
          <p:nvPr/>
        </p:nvPicPr>
        <p:blipFill>
          <a:blip r:embed="rId6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1893888"/>
            <a:ext cx="1069975" cy="1174750"/>
          </a:xfrm>
          <a:prstGeom prst="rect">
            <a:avLst/>
          </a:prstGeom>
          <a:noFill/>
          <a:ln w="28575">
            <a:solidFill>
              <a:srgbClr val="33CC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1" name="Рисунок 16"/>
          <p:cNvPicPr>
            <a:picLocks noChangeAspect="1" noChangeArrowheads="1"/>
          </p:cNvPicPr>
          <p:nvPr/>
        </p:nvPicPr>
        <p:blipFill>
          <a:blip r:embed="rId7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2" b="2280"/>
          <a:stretch>
            <a:fillRect/>
          </a:stretch>
        </p:blipFill>
        <p:spPr bwMode="auto">
          <a:xfrm>
            <a:off x="5048250" y="1893888"/>
            <a:ext cx="1189038" cy="1458912"/>
          </a:xfrm>
          <a:prstGeom prst="rect">
            <a:avLst/>
          </a:prstGeom>
          <a:noFill/>
          <a:ln w="28575">
            <a:solidFill>
              <a:srgbClr val="33CC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Рисунок 17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433935"/>
              </a:clrFrom>
              <a:clrTo>
                <a:srgbClr val="43393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3" y="4800600"/>
            <a:ext cx="1489075" cy="1863725"/>
          </a:xfrm>
          <a:prstGeom prst="rect">
            <a:avLst/>
          </a:prstGeom>
          <a:noFill/>
          <a:ln w="28575">
            <a:solidFill>
              <a:srgbClr val="33CC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3" name="Рисунок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3103563"/>
            <a:ext cx="1589088" cy="1214437"/>
          </a:xfrm>
          <a:prstGeom prst="rect">
            <a:avLst/>
          </a:prstGeom>
          <a:noFill/>
          <a:ln w="28575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4" name="Рисунок 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0" r="9673"/>
          <a:stretch>
            <a:fillRect/>
          </a:stretch>
        </p:blipFill>
        <p:spPr bwMode="auto">
          <a:xfrm>
            <a:off x="6888163" y="2474913"/>
            <a:ext cx="1446212" cy="1257300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5" name="Рисунок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5" y="5016500"/>
            <a:ext cx="1660525" cy="1308100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6" name="TextBox 14"/>
          <p:cNvSpPr txBox="1">
            <a:spLocks noChangeArrowheads="1"/>
          </p:cNvSpPr>
          <p:nvPr/>
        </p:nvSpPr>
        <p:spPr bwMode="auto">
          <a:xfrm>
            <a:off x="1925638" y="3087688"/>
            <a:ext cx="72326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ru-RU" sz="1600" b="1" u="sng">
                <a:latin typeface="Times New Roman" pitchFamily="18" charset="0"/>
                <a:cs typeface="Times New Roman" pitchFamily="18" charset="0"/>
              </a:rPr>
              <a:t>Параметры технологии:</a:t>
            </a:r>
          </a:p>
          <a:p>
            <a:pPr eaLnBrk="1" hangingPunct="1">
              <a:buFont typeface="Arial" charset="0"/>
              <a:buNone/>
            </a:pPr>
            <a:r>
              <a:rPr lang="ru-RU" sz="1600" b="1">
                <a:latin typeface="Times New Roman" pitchFamily="18" charset="0"/>
                <a:cs typeface="Times New Roman" pitchFamily="18" charset="0"/>
              </a:rPr>
              <a:t>-  Ширина ленты</a:t>
            </a:r>
            <a:r>
              <a:rPr lang="en-US" sz="16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- 250 мм</a:t>
            </a:r>
          </a:p>
          <a:p>
            <a:pPr eaLnBrk="1" hangingPunct="1">
              <a:buFont typeface="Arial" charset="0"/>
              <a:buNone/>
            </a:pPr>
            <a:r>
              <a:rPr lang="ru-RU" sz="1600" b="1">
                <a:latin typeface="Times New Roman" pitchFamily="18" charset="0"/>
                <a:cs typeface="Times New Roman" pitchFamily="18" charset="0"/>
              </a:rPr>
              <a:t>- Толщина ленты</a:t>
            </a:r>
            <a:r>
              <a:rPr lang="en-US" sz="16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- 300 мкм;</a:t>
            </a:r>
          </a:p>
          <a:p>
            <a:pPr eaLnBrk="1" hangingPunct="1">
              <a:buFontTx/>
              <a:buChar char="-"/>
            </a:pPr>
            <a:r>
              <a:rPr lang="ru-RU" sz="1600" b="1">
                <a:latin typeface="Times New Roman" pitchFamily="18" charset="0"/>
                <a:cs typeface="Times New Roman" pitchFamily="18" charset="0"/>
              </a:rPr>
              <a:t>- Отклонение толщины ленты	- ± 1 мкм;</a:t>
            </a:r>
          </a:p>
          <a:p>
            <a:pPr eaLnBrk="1" hangingPunct="1">
              <a:buFontTx/>
              <a:buChar char="-"/>
            </a:pPr>
            <a:r>
              <a:rPr lang="ru-RU" sz="1600" b="1">
                <a:latin typeface="Times New Roman" pitchFamily="18" charset="0"/>
                <a:cs typeface="Times New Roman" pitchFamily="18" charset="0"/>
              </a:rPr>
              <a:t>- Шероховатость поверхности	- 0,63 мкм</a:t>
            </a:r>
            <a:r>
              <a:rPr lang="en-US" sz="16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(мех. обработка не требуется)</a:t>
            </a:r>
          </a:p>
          <a:p>
            <a:pPr eaLnBrk="1" hangingPunct="1">
              <a:buFont typeface="Arial" charset="0"/>
              <a:buNone/>
            </a:pPr>
            <a:r>
              <a:rPr lang="ru-RU" sz="1600" b="1">
                <a:latin typeface="Times New Roman" pitchFamily="18" charset="0"/>
                <a:cs typeface="Times New Roman" pitchFamily="18" charset="0"/>
              </a:rPr>
              <a:t>- Количество слоев керамики</a:t>
            </a:r>
            <a:r>
              <a:rPr lang="en-US" sz="16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- до 40 слоев (12 мм)</a:t>
            </a:r>
          </a:p>
        </p:txBody>
      </p:sp>
      <p:sp>
        <p:nvSpPr>
          <p:cNvPr id="28687" name="Text Box 2"/>
          <p:cNvSpPr txBox="1">
            <a:spLocks noChangeArrowheads="1"/>
          </p:cNvSpPr>
          <p:nvPr/>
        </p:nvSpPr>
        <p:spPr bwMode="auto">
          <a:xfrm>
            <a:off x="2589213" y="14288"/>
            <a:ext cx="5745162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4680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04000"/>
              </a:lnSpc>
              <a:buClr>
                <a:srgbClr val="04617B"/>
              </a:buClr>
              <a:buFont typeface="Calibri" pitchFamily="34" charset="0"/>
              <a:buNone/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Оборудование, приобретенное в 2010-2011г.г.</a:t>
            </a:r>
            <a:endParaRPr lang="en-GB" sz="20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90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C:\Users\work\Desktop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-79375"/>
            <a:ext cx="9431338" cy="701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57200" y="1600200"/>
            <a:ext cx="8382000" cy="574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defRPr/>
            </a:pPr>
            <a:endParaRPr lang="ru-RU" sz="100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87339" y="237067"/>
            <a:ext cx="43518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Содержание:</a:t>
            </a:r>
            <a:endParaRPr lang="en-US" sz="3200" b="1" cap="all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 компании</a:t>
            </a:r>
          </a:p>
          <a:p>
            <a:pPr marL="514350" indent="-514350" eaLnBrk="0" hangingPunct="0">
              <a:buFont typeface="+mj-lt"/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Направления деятельности ХК ОАО «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НЭВЗ-Союз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   </a:t>
            </a:r>
          </a:p>
          <a:p>
            <a:pPr marL="514350" indent="-514350" eaLnBrk="0" hangingPunct="0">
              <a:buFont typeface="+mj-lt"/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Проект с ОАО «РОСНАНО»</a:t>
            </a:r>
          </a:p>
          <a:p>
            <a:pPr marL="514350" indent="-514350" eaLnBrk="0" hangingPunct="0">
              <a:buFont typeface="+mj-lt"/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Технология производства керамики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Научное сотрудничество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Кадровая политика</a:t>
            </a:r>
          </a:p>
          <a:p>
            <a:pPr marL="514350" indent="-514350">
              <a:buNone/>
            </a:pPr>
            <a:endParaRPr lang="ru-RU" sz="2800" b="1" dirty="0" smtClean="0"/>
          </a:p>
          <a:p>
            <a:pPr marL="914400" lvl="1" indent="-514350">
              <a:buFont typeface="Wingdings" pitchFamily="2" charset="2"/>
              <a:buChar char="§"/>
            </a:pPr>
            <a:endParaRPr lang="ru-RU" sz="2400" b="1" dirty="0" smtClean="0"/>
          </a:p>
          <a:p>
            <a:pPr marL="914400" lvl="1" indent="-514350">
              <a:buNone/>
            </a:pPr>
            <a:endParaRPr lang="ru-RU" sz="2400" b="1" dirty="0" smtClean="0"/>
          </a:p>
          <a:p>
            <a:pPr marL="914400" lvl="1" indent="-514350">
              <a:buFont typeface="+mj-lt"/>
              <a:buAutoNum type="arabicPeriod"/>
            </a:pPr>
            <a:endParaRPr lang="ru-RU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C:\Documents and Settings\Аньча\Рабочий стол\for presentation osnovnoi fon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-79375"/>
            <a:ext cx="9431338" cy="701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071563"/>
            <a:ext cx="211613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1"/>
          <p:cNvSpPr>
            <a:spLocks noChangeArrowheads="1"/>
          </p:cNvSpPr>
          <p:nvPr/>
        </p:nvSpPr>
        <p:spPr bwMode="auto">
          <a:xfrm>
            <a:off x="2452688" y="1112838"/>
            <a:ext cx="6253162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Высокотемпературные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печи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спекания керамики в различных газовых средах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.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1" name="TextBox 2"/>
          <p:cNvSpPr txBox="1">
            <a:spLocks noChangeArrowheads="1"/>
          </p:cNvSpPr>
          <p:nvPr/>
        </p:nvSpPr>
        <p:spPr bwMode="auto">
          <a:xfrm>
            <a:off x="241300" y="4743450"/>
            <a:ext cx="31115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Высокотемпературная водородная печь для одностадийного спекания керамики и вжигания металлизации (алюмооксидные и алюмонитридные подложки светодиодного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конструктива)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Температура спекания 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- 2000°С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eaLnBrk="1" hangingPunct="1">
              <a:lnSpc>
                <a:spcPct val="80000"/>
              </a:lnSpc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Среда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водород, азот, вакуум</a:t>
            </a:r>
          </a:p>
        </p:txBody>
      </p:sp>
      <p:pic>
        <p:nvPicPr>
          <p:cNvPr id="29702" name="Picture 4" descr="VHT100_22G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1885950"/>
            <a:ext cx="2551112" cy="2857500"/>
          </a:xfrm>
          <a:prstGeom prst="rect">
            <a:avLst/>
          </a:prstGeom>
          <a:noFill/>
          <a:ln w="9525">
            <a:solidFill>
              <a:srgbClr val="66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Picture 2" descr="N250_65HACD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1912938"/>
            <a:ext cx="2039938" cy="2873375"/>
          </a:xfrm>
          <a:prstGeom prst="rect">
            <a:avLst/>
          </a:prstGeom>
          <a:noFill/>
          <a:ln w="9525">
            <a:solidFill>
              <a:srgbClr val="66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7" descr="HT 160_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1898650"/>
            <a:ext cx="2786063" cy="2873375"/>
          </a:xfrm>
          <a:prstGeom prst="rect">
            <a:avLst/>
          </a:prstGeom>
          <a:noFill/>
          <a:ln w="9525">
            <a:solidFill>
              <a:srgbClr val="66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5" name="TextBox 2"/>
          <p:cNvSpPr txBox="1">
            <a:spLocks noChangeArrowheads="1"/>
          </p:cNvSpPr>
          <p:nvPr/>
        </p:nvSpPr>
        <p:spPr bwMode="auto">
          <a:xfrm>
            <a:off x="6626225" y="4964113"/>
            <a:ext cx="2128838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Печь удаления связки (алюмооксидные и алюмонитридные подложки светодиодного конструктива)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Температура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- 600°С</a:t>
            </a:r>
          </a:p>
        </p:txBody>
      </p:sp>
      <p:sp>
        <p:nvSpPr>
          <p:cNvPr id="29706" name="TextBox 2"/>
          <p:cNvSpPr txBox="1">
            <a:spLocks noChangeArrowheads="1"/>
          </p:cNvSpPr>
          <p:nvPr/>
        </p:nvSpPr>
        <p:spPr bwMode="auto">
          <a:xfrm>
            <a:off x="3492500" y="5059363"/>
            <a:ext cx="3071813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Высокотемпературная печь для спекания керамики 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(алюмооксидные подложки)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endParaRPr lang="en-US" sz="16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Температура спекания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-1750°С</a:t>
            </a:r>
          </a:p>
          <a:p>
            <a:pPr eaLnBrk="1" hangingPunct="1">
              <a:lnSpc>
                <a:spcPct val="90000"/>
              </a:lnSpc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Среда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- воздушная атмосфера</a:t>
            </a:r>
          </a:p>
        </p:txBody>
      </p:sp>
      <p:sp>
        <p:nvSpPr>
          <p:cNvPr id="29707" name="Text Box 2"/>
          <p:cNvSpPr txBox="1">
            <a:spLocks noChangeArrowheads="1"/>
          </p:cNvSpPr>
          <p:nvPr/>
        </p:nvSpPr>
        <p:spPr bwMode="auto">
          <a:xfrm>
            <a:off x="2589213" y="14288"/>
            <a:ext cx="5745162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4680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04000"/>
              </a:lnSpc>
              <a:buClr>
                <a:srgbClr val="04617B"/>
              </a:buClr>
              <a:buFont typeface="Calibri" pitchFamily="34" charset="0"/>
              <a:buNone/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Оборудование, приобретенное в 2010-2011г.г.</a:t>
            </a:r>
            <a:endParaRPr lang="en-GB" sz="20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37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072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4" name="Picture 2" descr="C:\Users\work\Desktop\фон для презентаций\for presentation Zapornaya armatura_1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79375"/>
            <a:ext cx="9432926" cy="701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3"/>
          <p:cNvSpPr txBox="1">
            <a:spLocks noChangeArrowheads="1"/>
          </p:cNvSpPr>
          <p:nvPr/>
        </p:nvSpPr>
        <p:spPr bwMode="auto">
          <a:xfrm>
            <a:off x="-19051" y="3078798"/>
            <a:ext cx="48799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ЗАПОРНАЯ АРМАТУРА</a:t>
            </a:r>
          </a:p>
        </p:txBody>
      </p:sp>
    </p:spTree>
    <p:extLst>
      <p:ext uri="{BB962C8B-B14F-4D97-AF65-F5344CB8AC3E}">
        <p14:creationId xmlns:p14="http://schemas.microsoft.com/office/powerpoint/2010/main" val="95913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C:\Documents and Settings\Аньча\Рабочий стол\for presentation osnovnoi fon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-79375"/>
            <a:ext cx="9431338" cy="701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920750" y="4913313"/>
            <a:ext cx="2870200" cy="942975"/>
          </a:xfrm>
          <a:prstGeom prst="rect">
            <a:avLst/>
          </a:prstGeom>
          <a:solidFill>
            <a:schemeClr val="bg2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920750" y="3821113"/>
            <a:ext cx="2870200" cy="942975"/>
          </a:xfrm>
          <a:prstGeom prst="rect">
            <a:avLst/>
          </a:prstGeom>
          <a:solidFill>
            <a:schemeClr val="bg2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3174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538" y="4994275"/>
            <a:ext cx="966787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5060950"/>
            <a:ext cx="95091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1160116" y="4069314"/>
            <a:ext cx="750098" cy="5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15900000"/>
            </a:camera>
            <a:lightRig rig="threePt" dir="t"/>
          </a:scene3d>
        </p:spPr>
      </p:pic>
      <p:pic>
        <p:nvPicPr>
          <p:cNvPr id="9" name="Picture 3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19223" y="3918588"/>
            <a:ext cx="1428935" cy="1959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1753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25" y="3937000"/>
            <a:ext cx="469900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4" name="Прямоугольник 20"/>
          <p:cNvSpPr>
            <a:spLocks noChangeArrowheads="1"/>
          </p:cNvSpPr>
          <p:nvPr/>
        </p:nvSpPr>
        <p:spPr bwMode="auto">
          <a:xfrm>
            <a:off x="796925" y="1198563"/>
            <a:ext cx="5021263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ЗАО «НЭВЗ-КЕРАМИКС» осваивает выпуск керамических узлов затвора, обладающих термостойкостью, способностью противостоять термоударам, гидро- и абразивному износу, а также стойкостью к воздействию агрессивных сред. Керамические узлы затвора предназначены для встраивания в серийно выпускаемую предприятиями России регулирующую и запорную арматуру.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ight Arrow 14"/>
          <p:cNvSpPr>
            <a:spLocks noChangeArrowheads="1"/>
          </p:cNvSpPr>
          <p:nvPr/>
        </p:nvSpPr>
        <p:spPr bwMode="auto">
          <a:xfrm>
            <a:off x="2036763" y="4013200"/>
            <a:ext cx="688975" cy="501650"/>
          </a:xfrm>
          <a:prstGeom prst="rightArrow">
            <a:avLst>
              <a:gd name="adj1" fmla="val 50000"/>
              <a:gd name="adj2" fmla="val 50003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6" name="Right Arrow 15"/>
          <p:cNvSpPr>
            <a:spLocks noChangeArrowheads="1"/>
          </p:cNvSpPr>
          <p:nvPr/>
        </p:nvSpPr>
        <p:spPr bwMode="auto">
          <a:xfrm>
            <a:off x="2036763" y="5133975"/>
            <a:ext cx="688975" cy="501650"/>
          </a:xfrm>
          <a:prstGeom prst="rightArrow">
            <a:avLst>
              <a:gd name="adj1" fmla="val 50000"/>
              <a:gd name="adj2" fmla="val 50003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7" name="Right Arrow 16"/>
          <p:cNvSpPr>
            <a:spLocks noChangeArrowheads="1"/>
          </p:cNvSpPr>
          <p:nvPr/>
        </p:nvSpPr>
        <p:spPr bwMode="auto">
          <a:xfrm>
            <a:off x="3590925" y="4572000"/>
            <a:ext cx="688975" cy="501650"/>
          </a:xfrm>
          <a:prstGeom prst="rightArrow">
            <a:avLst>
              <a:gd name="adj1" fmla="val 50000"/>
              <a:gd name="adj2" fmla="val 50003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0" name="Right Arrow 16"/>
          <p:cNvSpPr>
            <a:spLocks noChangeArrowheads="1"/>
          </p:cNvSpPr>
          <p:nvPr/>
        </p:nvSpPr>
        <p:spPr bwMode="auto">
          <a:xfrm>
            <a:off x="5106988" y="4699000"/>
            <a:ext cx="536575" cy="425450"/>
          </a:xfrm>
          <a:prstGeom prst="rightArrow">
            <a:avLst>
              <a:gd name="adj1" fmla="val 50000"/>
              <a:gd name="adj2" fmla="val 50003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31759" name="Picture 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3873500"/>
            <a:ext cx="3036888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2768600"/>
            <a:ext cx="153035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6017555">
            <a:off x="6072413" y="1416099"/>
            <a:ext cx="1573312" cy="107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15900000"/>
            </a:camera>
            <a:lightRig rig="threePt" dir="t"/>
          </a:scene3d>
        </p:spPr>
      </p:pic>
      <p:pic>
        <p:nvPicPr>
          <p:cNvPr id="31762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013" y="1690688"/>
            <a:ext cx="1423987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3" name="Picture 32" descr="Штуцер клапан; Минералокерамические штуцера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850" y="460375"/>
            <a:ext cx="2093913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04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0" y="0"/>
            <a:ext cx="9250363" cy="688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430025"/>
              </p:ext>
            </p:extLst>
          </p:nvPr>
        </p:nvGraphicFramePr>
        <p:xfrm>
          <a:off x="392113" y="106363"/>
          <a:ext cx="8374697" cy="65595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11307"/>
                <a:gridCol w="4263390"/>
              </a:tblGrid>
              <a:tr h="3022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Область применения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340" marR="553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Продукт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340" marR="55340" marT="0" marB="0"/>
                </a:tc>
              </a:tr>
              <a:tr h="1692701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Запорная и регулирующая арматура для нефтегазовой ,</a:t>
                      </a:r>
                      <a:r>
                        <a:rPr lang="ru-RU" sz="16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химической, атомной и пр. промышленностей</a:t>
                      </a:r>
                      <a:endParaRPr lang="ru-RU" sz="16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340" marR="5534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Уплотнительные кольца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340" marR="55340" marT="0" marB="0"/>
                </a:tc>
              </a:tr>
              <a:tr h="170688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</a:endParaRPr>
                    </a:p>
                  </a:txBody>
                  <a:tcPr marL="55345" marR="553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Шаровый</a:t>
                      </a: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кран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340" marR="55340" marT="0" marB="0"/>
                </a:tc>
              </a:tr>
              <a:tr h="1510618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</a:endParaRPr>
                    </a:p>
                  </a:txBody>
                  <a:tcPr marL="55345" marR="553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Дроссель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340" marR="55340" marT="0" marB="0"/>
                </a:tc>
              </a:tr>
              <a:tr h="1347099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</a:endParaRPr>
                    </a:p>
                  </a:txBody>
                  <a:tcPr marL="55345" marR="553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Штуцер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340" marR="55340" marT="0" marB="0"/>
                </a:tc>
              </a:tr>
            </a:tbl>
          </a:graphicData>
        </a:graphic>
      </p:graphicFrame>
      <p:pic>
        <p:nvPicPr>
          <p:cNvPr id="3279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748" y="544513"/>
            <a:ext cx="19558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436" y="2317750"/>
            <a:ext cx="1660525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6" name="Picture 32" descr="Штуцер клапан; Минералокерамические штуцер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698" y="5319713"/>
            <a:ext cx="1604963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7" name="Picture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18" y="4477828"/>
            <a:ext cx="2913232" cy="1922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8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43" y="647383"/>
            <a:ext cx="1130300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315" y="2432208"/>
            <a:ext cx="1316038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40311" y="677090"/>
            <a:ext cx="1031721" cy="1755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6017555">
            <a:off x="5690239" y="3778721"/>
            <a:ext cx="1614994" cy="110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159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56935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789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7892" name="Picture 2" descr="C:\Users\work\Desktop\фон для презентаций\for presentation Medicin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-79375"/>
            <a:ext cx="9431338" cy="701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Box 4"/>
          <p:cNvSpPr txBox="1">
            <a:spLocks noChangeArrowheads="1"/>
          </p:cNvSpPr>
          <p:nvPr/>
        </p:nvSpPr>
        <p:spPr bwMode="auto">
          <a:xfrm>
            <a:off x="261938" y="2737644"/>
            <a:ext cx="46069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КЕРАМИКА МЕДИЦИНСКОГО НАЗНАЧЕНИЯ</a:t>
            </a:r>
          </a:p>
        </p:txBody>
      </p:sp>
    </p:spTree>
    <p:extLst>
      <p:ext uri="{BB962C8B-B14F-4D97-AF65-F5344CB8AC3E}">
        <p14:creationId xmlns:p14="http://schemas.microsoft.com/office/powerpoint/2010/main" val="291845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ocuments and Settings\work\Рабочий стол\Аня\presentations\for presentation osnovnoi fon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461963"/>
            <a:ext cx="10071101" cy="749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442913" y="669925"/>
            <a:ext cx="853916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 eaLnBrk="0" hangingPunct="0"/>
            <a:r>
              <a:rPr lang="ru-RU">
                <a:latin typeface="Times New Roman" pitchFamily="18" charset="0"/>
                <a:cs typeface="Times New Roman" pitchFamily="18" charset="0"/>
              </a:rPr>
              <a:t>ЗАО «НЭВЗ-КЕРАМИКС» осваивает выпуск керамических изделий медицинского назначения (эндопротезы, имплантаты, имплантируемые системы, их элементы) на основе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ru-RU" baseline="-30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baseline="-30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- и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ZrO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-керамики. Изделия имеют биоактивное покрытие из наноструктурированного гидроксиапатита и могут успешно применяться при хирургическом лечении заболеваний и повреждений опорно-двигательного аппарата человека, а также в стоматологии и челюстно-лицевой хирургии.</a:t>
            </a:r>
          </a:p>
        </p:txBody>
      </p:sp>
      <p:graphicFrame>
        <p:nvGraphicFramePr>
          <p:cNvPr id="9" name="Схема 8"/>
          <p:cNvGraphicFramePr/>
          <p:nvPr/>
        </p:nvGraphicFramePr>
        <p:xfrm>
          <a:off x="1286453" y="2136624"/>
          <a:ext cx="6527511" cy="1668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8917" name="Рисунок 9" descr="C:\Documents and Settings\Аньча\Рабочий стол\работа\фото медицина\0000xa90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3" y="2605088"/>
            <a:ext cx="1185862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Схема 10"/>
          <p:cNvGraphicFramePr/>
          <p:nvPr/>
        </p:nvGraphicFramePr>
        <p:xfrm>
          <a:off x="1285621" y="3714046"/>
          <a:ext cx="6527511" cy="1695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38919" name="Рисунок 11" descr="C:\Documents and Settings\work\Рабочий стол\Аня\кости\7f7aedb74841t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4054475"/>
            <a:ext cx="1057275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Схема 12"/>
          <p:cNvGraphicFramePr/>
          <p:nvPr/>
        </p:nvGraphicFramePr>
        <p:xfrm>
          <a:off x="1282175" y="5285209"/>
          <a:ext cx="7162798" cy="1572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pic>
        <p:nvPicPr>
          <p:cNvPr id="38921" name="Рисунок 13" descr="C:\Documents and Settings\work\Рабочий стол\кости\imagehtml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088" y="5583238"/>
            <a:ext cx="820737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Рисунок 1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5732463"/>
            <a:ext cx="1193800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Рисунок 15" descr="C:\Documents and Settings\work\Рабочий стол\кости\4157618-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5535613"/>
            <a:ext cx="800100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585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0" y="0"/>
            <a:ext cx="9250363" cy="6884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097626"/>
              </p:ext>
            </p:extLst>
          </p:nvPr>
        </p:nvGraphicFramePr>
        <p:xfrm>
          <a:off x="90488" y="58738"/>
          <a:ext cx="8824912" cy="6716711"/>
        </p:xfrm>
        <a:graphic>
          <a:graphicData uri="http://schemas.openxmlformats.org/drawingml/2006/table">
            <a:tbl>
              <a:tblPr/>
              <a:tblGrid>
                <a:gridCol w="4115752"/>
                <a:gridCol w="4709160"/>
              </a:tblGrid>
              <a:tr h="560441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Назначение (область применения)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345" marR="5534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Продукт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345" marR="5534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402212"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Современные технологии протезирования суставов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5345" marR="5534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345" marR="5534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0516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345" marR="5534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708311"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Хирургическое лечение заболеваний позвоночника</a:t>
                      </a:r>
                    </a:p>
                  </a:txBody>
                  <a:tcPr marL="55345" marR="5534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 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 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5345" marR="5534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9940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55345" marR="5534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39962" name="TextBox 17"/>
          <p:cNvSpPr txBox="1">
            <a:spLocks noChangeArrowheads="1"/>
          </p:cNvSpPr>
          <p:nvPr/>
        </p:nvSpPr>
        <p:spPr bwMode="auto">
          <a:xfrm>
            <a:off x="6911975" y="3448050"/>
            <a:ext cx="156368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ru-RU" sz="1600" b="1">
                <a:latin typeface="Times New Roman" pitchFamily="18" charset="0"/>
                <a:cs typeface="Times New Roman" pitchFamily="18" charset="0"/>
              </a:rPr>
              <a:t>Система вентральной стабилизации позвоночника</a:t>
            </a:r>
          </a:p>
        </p:txBody>
      </p:sp>
      <p:pic>
        <p:nvPicPr>
          <p:cNvPr id="39963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2225675"/>
            <a:ext cx="1481138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64" name="TextBox 26"/>
          <p:cNvSpPr txBox="1">
            <a:spLocks noChangeArrowheads="1"/>
          </p:cNvSpPr>
          <p:nvPr/>
        </p:nvSpPr>
        <p:spPr bwMode="auto">
          <a:xfrm>
            <a:off x="6253163" y="2173288"/>
            <a:ext cx="14398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ru-RU" sz="1600" b="1">
                <a:latin typeface="Times New Roman" pitchFamily="18" charset="0"/>
                <a:cs typeface="Times New Roman" pitchFamily="18" charset="0"/>
              </a:rPr>
              <a:t>Эндопротез коленного сустава</a:t>
            </a:r>
          </a:p>
        </p:txBody>
      </p:sp>
      <p:pic>
        <p:nvPicPr>
          <p:cNvPr id="39965" name="Picture 2" descr="D:\Загрузки\Hip-prosthesis-0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78" y="1555750"/>
            <a:ext cx="223202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 descr="D:\Загрузки\images (3).jp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802" y="5548955"/>
            <a:ext cx="1047531" cy="896341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23" name="Picture 4" descr="D:\Документы_Угольникова\Презентации\Картинки для презентаций\Керамические шурупы.jp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9" r="25282"/>
          <a:stretch/>
        </p:blipFill>
        <p:spPr bwMode="auto">
          <a:xfrm rot="5400000" flipV="1">
            <a:off x="5820519" y="3838311"/>
            <a:ext cx="864097" cy="886053"/>
          </a:xfrm>
          <a:prstGeom prst="rect">
            <a:avLst/>
          </a:prstGeom>
          <a:solidFill>
            <a:schemeClr val="accent1"/>
          </a:solidFill>
          <a:extLst/>
        </p:spPr>
      </p:pic>
      <p:pic>
        <p:nvPicPr>
          <p:cNvPr id="39968" name="Picture 2" descr="D:\Документы_Угольникова\Презентации\Картинки для презентаций\Односегментный межтеловой эндофиксатор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5132388"/>
            <a:ext cx="1341437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69" name="TextBox 25"/>
          <p:cNvSpPr txBox="1">
            <a:spLocks noChangeArrowheads="1"/>
          </p:cNvSpPr>
          <p:nvPr/>
        </p:nvSpPr>
        <p:spPr bwMode="auto">
          <a:xfrm>
            <a:off x="6777038" y="5270500"/>
            <a:ext cx="19161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ru-RU" sz="1600" b="1">
                <a:latin typeface="Times New Roman" pitchFamily="18" charset="0"/>
                <a:cs typeface="Times New Roman" pitchFamily="18" charset="0"/>
              </a:rPr>
              <a:t>Эндофиксаторы межтеловые для позвоночника</a:t>
            </a:r>
          </a:p>
        </p:txBody>
      </p:sp>
      <p:pic>
        <p:nvPicPr>
          <p:cNvPr id="39970" name="Picture 22" descr="C:\Documents and Settings\Еленка\Рабочий стол\Тазобедренный протез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25" y="731838"/>
            <a:ext cx="122555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1" name="Picture 3" descr="D:\Документы_Угольникова\Презентации\Картинки для презентаций\Пластина для фиксации межтелового эндофиксатора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3565525"/>
            <a:ext cx="1379538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2" name="Picture 6" descr="D:\Загрузки\osteoporosis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78" y="4103687"/>
            <a:ext cx="2111375" cy="213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73" name="TextBox 3"/>
          <p:cNvSpPr txBox="1">
            <a:spLocks noChangeArrowheads="1"/>
          </p:cNvSpPr>
          <p:nvPr/>
        </p:nvSpPr>
        <p:spPr bwMode="auto">
          <a:xfrm>
            <a:off x="6019800" y="711200"/>
            <a:ext cx="17907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Эндопротез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тазобедренного сустава с керамической парой трения</a:t>
            </a:r>
          </a:p>
        </p:txBody>
      </p:sp>
    </p:spTree>
    <p:extLst>
      <p:ext uri="{BB962C8B-B14F-4D97-AF65-F5344CB8AC3E}">
        <p14:creationId xmlns:p14="http://schemas.microsoft.com/office/powerpoint/2010/main" val="26585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0" y="0"/>
            <a:ext cx="9250363" cy="688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991735"/>
              </p:ext>
            </p:extLst>
          </p:nvPr>
        </p:nvGraphicFramePr>
        <p:xfrm>
          <a:off x="130810" y="130175"/>
          <a:ext cx="8716010" cy="62817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52620"/>
                <a:gridCol w="4263390"/>
              </a:tblGrid>
              <a:tr h="6056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Назначение (область применения)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339" marR="55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Продукты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339" marR="55339" marT="0" marB="0"/>
                </a:tc>
              </a:tr>
              <a:tr h="32180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Лечение</a:t>
                      </a:r>
                      <a:r>
                        <a:rPr lang="ru-RU" sz="16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патологий костных тканей</a:t>
                      </a:r>
                      <a:endParaRPr lang="ru-RU" sz="16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</a:endParaRPr>
                    </a:p>
                  </a:txBody>
                  <a:tcPr marL="55339" marR="5533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39" marR="55339" marT="0" marB="0"/>
                </a:tc>
              </a:tr>
              <a:tr h="24580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CAD/CAM 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технологии</a:t>
                      </a:r>
                      <a:r>
                        <a:rPr lang="ru-RU" sz="16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 стоматологии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baseline="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baseline="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baseline="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baseline="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339" marR="55339" marT="0" marB="0"/>
                </a:tc>
              </a:tr>
            </a:tbl>
          </a:graphicData>
        </a:graphic>
      </p:graphicFrame>
      <p:sp>
        <p:nvSpPr>
          <p:cNvPr id="40981" name="TextBox 27"/>
          <p:cNvSpPr txBox="1">
            <a:spLocks noChangeArrowheads="1"/>
          </p:cNvSpPr>
          <p:nvPr/>
        </p:nvSpPr>
        <p:spPr bwMode="auto">
          <a:xfrm>
            <a:off x="6936423" y="4237038"/>
            <a:ext cx="19208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ru-RU" sz="1600" b="1">
                <a:latin typeface="Times New Roman" pitchFamily="18" charset="0"/>
                <a:cs typeface="Times New Roman" pitchFamily="18" charset="0"/>
              </a:rPr>
              <a:t>Материалы и имплантаты </a:t>
            </a:r>
          </a:p>
          <a:p>
            <a:pPr algn="ctr" eaLnBrk="1" hangingPunct="1"/>
            <a:r>
              <a:rPr lang="ru-RU" sz="1600" b="1">
                <a:latin typeface="Times New Roman" pitchFamily="18" charset="0"/>
                <a:cs typeface="Times New Roman" pitchFamily="18" charset="0"/>
              </a:rPr>
              <a:t>для стоматологии</a:t>
            </a:r>
          </a:p>
        </p:txBody>
      </p:sp>
      <p:sp>
        <p:nvSpPr>
          <p:cNvPr id="40982" name="TextBox 29"/>
          <p:cNvSpPr txBox="1">
            <a:spLocks noChangeArrowheads="1"/>
          </p:cNvSpPr>
          <p:nvPr/>
        </p:nvSpPr>
        <p:spPr bwMode="auto">
          <a:xfrm>
            <a:off x="6982460" y="1025525"/>
            <a:ext cx="18002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Имплантаты – гранулы</a:t>
            </a:r>
          </a:p>
          <a:p>
            <a:pPr algn="ctr" eaLnBrk="1" hangingPunct="1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для заполнения полостей</a:t>
            </a:r>
          </a:p>
        </p:txBody>
      </p:sp>
      <p:pic>
        <p:nvPicPr>
          <p:cNvPr id="40983" name="Picture 3" descr="D:\Загрузки\reli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813" y="2432050"/>
            <a:ext cx="2247900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817563"/>
            <a:ext cx="1892300" cy="153193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D:\Загрузки\images (4).jpg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702" y="5140642"/>
            <a:ext cx="1459024" cy="1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6" name="Picture 5" descr="D:\Загрузки\bridge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53ACED"/>
              </a:clrFrom>
              <a:clrTo>
                <a:srgbClr val="53AC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2"/>
          <a:stretch>
            <a:fillRect/>
          </a:stretch>
        </p:blipFill>
        <p:spPr bwMode="auto">
          <a:xfrm>
            <a:off x="5060950" y="4071938"/>
            <a:ext cx="1173163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7" name="Picture 7" descr="D:\Загрузки\Улыбка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48" y="4541520"/>
            <a:ext cx="2901322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8" name="Picture 2" descr="D:\Загрузки\2_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1583531"/>
            <a:ext cx="2911179" cy="168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42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403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4036" name="Picture 2" descr="C:\Users\work\Desktop\фон для презентаций\for presentation Izolyatori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-79375"/>
            <a:ext cx="9431338" cy="701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Box 3"/>
          <p:cNvSpPr txBox="1">
            <a:spLocks noChangeArrowheads="1"/>
          </p:cNvSpPr>
          <p:nvPr/>
        </p:nvSpPr>
        <p:spPr bwMode="auto">
          <a:xfrm>
            <a:off x="240348" y="2895600"/>
            <a:ext cx="4525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КЕРАМИЧЕСКИЕ ИЗОЛЯТОРЫ</a:t>
            </a:r>
          </a:p>
        </p:txBody>
      </p:sp>
    </p:spTree>
    <p:extLst>
      <p:ext uri="{BB962C8B-B14F-4D97-AF65-F5344CB8AC3E}">
        <p14:creationId xmlns:p14="http://schemas.microsoft.com/office/powerpoint/2010/main" val="280840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Documents and Settings\work\Рабочий стол\Аня\presentations\for presentation osnovnoi fon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313" y="-185738"/>
            <a:ext cx="9431338" cy="701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1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2751138"/>
            <a:ext cx="12858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5" y="2894013"/>
            <a:ext cx="11588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5061" name="Text Box 27"/>
          <p:cNvSpPr txBox="1">
            <a:spLocks noChangeArrowheads="1"/>
          </p:cNvSpPr>
          <p:nvPr/>
        </p:nvSpPr>
        <p:spPr bwMode="auto">
          <a:xfrm>
            <a:off x="219075" y="1233488"/>
            <a:ext cx="84963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just" eaLnBrk="1" hangingPunct="1"/>
            <a:r>
              <a:rPr lang="en-GB" sz="1400">
                <a:solidFill>
                  <a:srgbClr val="000000"/>
                </a:solidFill>
                <a:cs typeface="Arial" charset="0"/>
              </a:rPr>
              <a:t>	</a:t>
            </a:r>
          </a:p>
        </p:txBody>
      </p:sp>
      <p:pic>
        <p:nvPicPr>
          <p:cNvPr id="45062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2751138"/>
            <a:ext cx="13049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5063" name="Rectangle 3"/>
          <p:cNvSpPr>
            <a:spLocks noChangeArrowheads="1"/>
          </p:cNvSpPr>
          <p:nvPr/>
        </p:nvSpPr>
        <p:spPr bwMode="auto">
          <a:xfrm>
            <a:off x="2662238" y="142875"/>
            <a:ext cx="668178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defTabSz="914400"/>
            <a:r>
              <a:rPr lang="ru-RU" sz="16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ЗАО «НЭВЗ-КЕРАМИКС» выпускает керамические изоляторы  различного назначения (для вакуумных дугогасительных камер (ВДК), </a:t>
            </a:r>
            <a:r>
              <a:rPr lang="ru-RU" sz="160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корпусов силовых полупроводниковых приборов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, электронно-оптических преобразователей (ЭОП)), и планирует выпуск керамических трубок и прочих керамических изделий для различных отраслей промышленности</a:t>
            </a:r>
            <a:r>
              <a:rPr lang="ru-RU" sz="1600"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45064" name="Прямоугольник 36"/>
          <p:cNvSpPr>
            <a:spLocks noChangeArrowheads="1"/>
          </p:cNvSpPr>
          <p:nvPr/>
        </p:nvSpPr>
        <p:spPr bwMode="auto">
          <a:xfrm>
            <a:off x="223838" y="2006600"/>
            <a:ext cx="28765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400" b="1">
                <a:latin typeface="Times New Roman" pitchFamily="18" charset="0"/>
                <a:cs typeface="Times New Roman" pitchFamily="18" charset="0"/>
              </a:rPr>
              <a:t>Изоляторы керамические для вакуумных дугогасительных камер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8" name="Right Arrow 16"/>
          <p:cNvSpPr>
            <a:spLocks noChangeArrowheads="1"/>
          </p:cNvSpPr>
          <p:nvPr/>
        </p:nvSpPr>
        <p:spPr bwMode="auto">
          <a:xfrm>
            <a:off x="1417638" y="3106738"/>
            <a:ext cx="285750" cy="215900"/>
          </a:xfrm>
          <a:prstGeom prst="rightArrow">
            <a:avLst>
              <a:gd name="adj1" fmla="val 50000"/>
              <a:gd name="adj2" fmla="val 50003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45066" name="Рисунок 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2678113"/>
            <a:ext cx="5715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067" name="Рисунок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5" y="2678113"/>
            <a:ext cx="1071563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5068" name="Прямоугольник 41"/>
          <p:cNvSpPr>
            <a:spLocks noChangeArrowheads="1"/>
          </p:cNvSpPr>
          <p:nvPr/>
        </p:nvSpPr>
        <p:spPr bwMode="auto">
          <a:xfrm>
            <a:off x="4056063" y="2049463"/>
            <a:ext cx="264318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400" b="1">
                <a:latin typeface="Times New Roman" pitchFamily="18" charset="0"/>
                <a:cs typeface="Times New Roman" pitchFamily="18" charset="0"/>
              </a:rPr>
              <a:t>Изоляторы для корпусов силовых полупроводниковых приборов 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69" name="Рисунок 4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2751138"/>
            <a:ext cx="785813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5070" name="Rectangle 5"/>
          <p:cNvSpPr>
            <a:spLocks noChangeArrowheads="1"/>
          </p:cNvSpPr>
          <p:nvPr/>
        </p:nvSpPr>
        <p:spPr bwMode="auto">
          <a:xfrm>
            <a:off x="6738938" y="2089150"/>
            <a:ext cx="23574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defTabSz="914400"/>
            <a:r>
              <a:rPr lang="ru-RU" sz="1400" b="1">
                <a:latin typeface="Times New Roman" pitchFamily="18" charset="0"/>
                <a:cs typeface="Times New Roman" pitchFamily="18" charset="0"/>
              </a:rPr>
              <a:t>Изоляторы электронно-оптических преобразователей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71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/>
            <a:r>
              <a:rPr lang="ru-RU" sz="1200" b="1">
                <a:cs typeface="Times New Roman" pitchFamily="18" charset="0"/>
              </a:rPr>
              <a:t> </a:t>
            </a:r>
            <a:endParaRPr lang="ru-RU"/>
          </a:p>
        </p:txBody>
      </p:sp>
      <p:pic>
        <p:nvPicPr>
          <p:cNvPr id="45072" name="Рисунок 47" descr="7669_b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300" y="2822575"/>
            <a:ext cx="1000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ight Arrow 16"/>
          <p:cNvSpPr>
            <a:spLocks noChangeArrowheads="1"/>
          </p:cNvSpPr>
          <p:nvPr/>
        </p:nvSpPr>
        <p:spPr bwMode="auto">
          <a:xfrm>
            <a:off x="2376488" y="3106738"/>
            <a:ext cx="285750" cy="215900"/>
          </a:xfrm>
          <a:prstGeom prst="rightArrow">
            <a:avLst>
              <a:gd name="adj1" fmla="val 50000"/>
              <a:gd name="adj2" fmla="val 50003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1" name="Right Arrow 16"/>
          <p:cNvSpPr>
            <a:spLocks noChangeArrowheads="1"/>
          </p:cNvSpPr>
          <p:nvPr/>
        </p:nvSpPr>
        <p:spPr bwMode="auto">
          <a:xfrm>
            <a:off x="5214938" y="3108325"/>
            <a:ext cx="285750" cy="214313"/>
          </a:xfrm>
          <a:prstGeom prst="rightArrow">
            <a:avLst>
              <a:gd name="adj1" fmla="val 50000"/>
              <a:gd name="adj2" fmla="val 50003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2" name="Right Arrow 16"/>
          <p:cNvSpPr>
            <a:spLocks noChangeArrowheads="1"/>
          </p:cNvSpPr>
          <p:nvPr/>
        </p:nvSpPr>
        <p:spPr bwMode="auto">
          <a:xfrm>
            <a:off x="7631113" y="3179763"/>
            <a:ext cx="285750" cy="214312"/>
          </a:xfrm>
          <a:prstGeom prst="rightArrow">
            <a:avLst>
              <a:gd name="adj1" fmla="val 50000"/>
              <a:gd name="adj2" fmla="val 50003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45076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5270500"/>
            <a:ext cx="1433513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7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5295900"/>
            <a:ext cx="160178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Right Arrow 16"/>
          <p:cNvSpPr>
            <a:spLocks noChangeArrowheads="1"/>
          </p:cNvSpPr>
          <p:nvPr/>
        </p:nvSpPr>
        <p:spPr bwMode="auto">
          <a:xfrm>
            <a:off x="1638300" y="5708650"/>
            <a:ext cx="285750" cy="214313"/>
          </a:xfrm>
          <a:prstGeom prst="rightArrow">
            <a:avLst>
              <a:gd name="adj1" fmla="val 50000"/>
              <a:gd name="adj2" fmla="val 50003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45079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63" y="5221288"/>
            <a:ext cx="151288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0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232400"/>
            <a:ext cx="1323975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Right Arrow 16"/>
          <p:cNvSpPr>
            <a:spLocks noChangeArrowheads="1"/>
          </p:cNvSpPr>
          <p:nvPr/>
        </p:nvSpPr>
        <p:spPr bwMode="auto">
          <a:xfrm>
            <a:off x="6953250" y="5645150"/>
            <a:ext cx="285750" cy="214313"/>
          </a:xfrm>
          <a:prstGeom prst="rightArrow">
            <a:avLst>
              <a:gd name="adj1" fmla="val 50000"/>
              <a:gd name="adj2" fmla="val 50003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5082" name="TextBox 58"/>
          <p:cNvSpPr txBox="1">
            <a:spLocks noChangeArrowheads="1"/>
          </p:cNvSpPr>
          <p:nvPr/>
        </p:nvSpPr>
        <p:spPr bwMode="auto">
          <a:xfrm>
            <a:off x="376238" y="4314825"/>
            <a:ext cx="30718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ru-RU" sz="1600" b="1">
                <a:latin typeface="Times New Roman" pitchFamily="18" charset="0"/>
                <a:cs typeface="Times New Roman" pitchFamily="18" charset="0"/>
              </a:rPr>
              <a:t>Волочильные кольца и нитеводители для текстильной промышленности</a:t>
            </a:r>
          </a:p>
        </p:txBody>
      </p:sp>
      <p:sp>
        <p:nvSpPr>
          <p:cNvPr id="45083" name="TextBox 59"/>
          <p:cNvSpPr txBox="1">
            <a:spLocks noChangeArrowheads="1"/>
          </p:cNvSpPr>
          <p:nvPr/>
        </p:nvSpPr>
        <p:spPr bwMode="auto">
          <a:xfrm>
            <a:off x="5418138" y="4498975"/>
            <a:ext cx="3070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ru-RU" sz="1600" b="1">
                <a:latin typeface="Times New Roman" pitchFamily="18" charset="0"/>
                <a:cs typeface="Times New Roman" pitchFamily="18" charset="0"/>
              </a:rPr>
              <a:t>Керамические трубочки для термопар</a:t>
            </a:r>
          </a:p>
        </p:txBody>
      </p:sp>
      <p:sp>
        <p:nvSpPr>
          <p:cNvPr id="45084" name="TextBox 32"/>
          <p:cNvSpPr txBox="1">
            <a:spLocks noChangeArrowheads="1"/>
          </p:cNvSpPr>
          <p:nvPr/>
        </p:nvSpPr>
        <p:spPr bwMode="auto">
          <a:xfrm>
            <a:off x="3376613" y="1666875"/>
            <a:ext cx="4248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ru-RU" b="1">
                <a:latin typeface="Times New Roman" pitchFamily="18" charset="0"/>
                <a:cs typeface="Times New Roman" pitchFamily="18" charset="0"/>
              </a:rPr>
              <a:t>Текущие изделия</a:t>
            </a:r>
          </a:p>
        </p:txBody>
      </p:sp>
      <p:sp>
        <p:nvSpPr>
          <p:cNvPr id="45085" name="TextBox 33"/>
          <p:cNvSpPr txBox="1">
            <a:spLocks noChangeArrowheads="1"/>
          </p:cNvSpPr>
          <p:nvPr/>
        </p:nvSpPr>
        <p:spPr bwMode="auto">
          <a:xfrm>
            <a:off x="3554413" y="3946525"/>
            <a:ext cx="4248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ru-RU" b="1">
                <a:latin typeface="Times New Roman" pitchFamily="18" charset="0"/>
                <a:cs typeface="Times New Roman" pitchFamily="18" charset="0"/>
              </a:rPr>
              <a:t>Новые изделия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19075" y="4791075"/>
            <a:ext cx="5965825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38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C:\Users\work\Desktop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-79375"/>
            <a:ext cx="9431338" cy="701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TextBox 5"/>
          <p:cNvSpPr txBox="1">
            <a:spLocks noChangeArrowheads="1"/>
          </p:cNvSpPr>
          <p:nvPr/>
        </p:nvSpPr>
        <p:spPr bwMode="auto">
          <a:xfrm>
            <a:off x="427038" y="939800"/>
            <a:ext cx="835818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31763" indent="-131763" eaLnBrk="0" hangingPunct="0">
              <a:tabLst>
                <a:tab pos="131763" algn="l"/>
                <a:tab pos="1046163" algn="l"/>
                <a:tab pos="1960563" algn="l"/>
                <a:tab pos="2874963" algn="l"/>
                <a:tab pos="3789363" algn="l"/>
                <a:tab pos="4703763" algn="l"/>
                <a:tab pos="5618163" algn="l"/>
                <a:tab pos="6532563" algn="l"/>
                <a:tab pos="7446963" algn="l"/>
                <a:tab pos="8361363" algn="l"/>
                <a:tab pos="9275763" algn="l"/>
                <a:tab pos="101901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131763" algn="l"/>
                <a:tab pos="1046163" algn="l"/>
                <a:tab pos="1960563" algn="l"/>
                <a:tab pos="2874963" algn="l"/>
                <a:tab pos="3789363" algn="l"/>
                <a:tab pos="4703763" algn="l"/>
                <a:tab pos="5618163" algn="l"/>
                <a:tab pos="6532563" algn="l"/>
                <a:tab pos="7446963" algn="l"/>
                <a:tab pos="8361363" algn="l"/>
                <a:tab pos="9275763" algn="l"/>
                <a:tab pos="101901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131763" algn="l"/>
                <a:tab pos="1046163" algn="l"/>
                <a:tab pos="1960563" algn="l"/>
                <a:tab pos="2874963" algn="l"/>
                <a:tab pos="3789363" algn="l"/>
                <a:tab pos="4703763" algn="l"/>
                <a:tab pos="5618163" algn="l"/>
                <a:tab pos="6532563" algn="l"/>
                <a:tab pos="7446963" algn="l"/>
                <a:tab pos="8361363" algn="l"/>
                <a:tab pos="9275763" algn="l"/>
                <a:tab pos="101901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131763" algn="l"/>
                <a:tab pos="1046163" algn="l"/>
                <a:tab pos="1960563" algn="l"/>
                <a:tab pos="2874963" algn="l"/>
                <a:tab pos="3789363" algn="l"/>
                <a:tab pos="4703763" algn="l"/>
                <a:tab pos="5618163" algn="l"/>
                <a:tab pos="6532563" algn="l"/>
                <a:tab pos="7446963" algn="l"/>
                <a:tab pos="8361363" algn="l"/>
                <a:tab pos="9275763" algn="l"/>
                <a:tab pos="101901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131763" algn="l"/>
                <a:tab pos="1046163" algn="l"/>
                <a:tab pos="1960563" algn="l"/>
                <a:tab pos="2874963" algn="l"/>
                <a:tab pos="3789363" algn="l"/>
                <a:tab pos="4703763" algn="l"/>
                <a:tab pos="5618163" algn="l"/>
                <a:tab pos="6532563" algn="l"/>
                <a:tab pos="7446963" algn="l"/>
                <a:tab pos="8361363" algn="l"/>
                <a:tab pos="9275763" algn="l"/>
                <a:tab pos="101901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1046163" algn="l"/>
                <a:tab pos="1960563" algn="l"/>
                <a:tab pos="2874963" algn="l"/>
                <a:tab pos="3789363" algn="l"/>
                <a:tab pos="4703763" algn="l"/>
                <a:tab pos="5618163" algn="l"/>
                <a:tab pos="6532563" algn="l"/>
                <a:tab pos="7446963" algn="l"/>
                <a:tab pos="8361363" algn="l"/>
                <a:tab pos="9275763" algn="l"/>
                <a:tab pos="101901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1046163" algn="l"/>
                <a:tab pos="1960563" algn="l"/>
                <a:tab pos="2874963" algn="l"/>
                <a:tab pos="3789363" algn="l"/>
                <a:tab pos="4703763" algn="l"/>
                <a:tab pos="5618163" algn="l"/>
                <a:tab pos="6532563" algn="l"/>
                <a:tab pos="7446963" algn="l"/>
                <a:tab pos="8361363" algn="l"/>
                <a:tab pos="9275763" algn="l"/>
                <a:tab pos="101901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1046163" algn="l"/>
                <a:tab pos="1960563" algn="l"/>
                <a:tab pos="2874963" algn="l"/>
                <a:tab pos="3789363" algn="l"/>
                <a:tab pos="4703763" algn="l"/>
                <a:tab pos="5618163" algn="l"/>
                <a:tab pos="6532563" algn="l"/>
                <a:tab pos="7446963" algn="l"/>
                <a:tab pos="8361363" algn="l"/>
                <a:tab pos="9275763" algn="l"/>
                <a:tab pos="101901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31763" algn="l"/>
                <a:tab pos="1046163" algn="l"/>
                <a:tab pos="1960563" algn="l"/>
                <a:tab pos="2874963" algn="l"/>
                <a:tab pos="3789363" algn="l"/>
                <a:tab pos="4703763" algn="l"/>
                <a:tab pos="5618163" algn="l"/>
                <a:tab pos="6532563" algn="l"/>
                <a:tab pos="7446963" algn="l"/>
                <a:tab pos="8361363" algn="l"/>
                <a:tab pos="9275763" algn="l"/>
                <a:tab pos="101901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01000"/>
              </a:lnSpc>
            </a:pPr>
            <a:r>
              <a:rPr lang="ru-RU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 компании</a:t>
            </a:r>
            <a:endParaRPr lang="en-GB" sz="24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0" y="1620838"/>
            <a:ext cx="3146425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00" name="Picture 22" descr="http://www.iris-rail.org/img/news/news_4128_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" b="23529"/>
          <a:stretch>
            <a:fillRect/>
          </a:stretch>
        </p:blipFill>
        <p:spPr bwMode="auto">
          <a:xfrm>
            <a:off x="6680200" y="4419600"/>
            <a:ext cx="119062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Box 9"/>
          <p:cNvSpPr txBox="1">
            <a:spLocks noChangeArrowheads="1"/>
          </p:cNvSpPr>
          <p:nvPr/>
        </p:nvSpPr>
        <p:spPr bwMode="auto">
          <a:xfrm>
            <a:off x="419100" y="5284788"/>
            <a:ext cx="4859338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GB" sz="1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КОМПАНИЯ ИМЕЕТ ВЫСОКИЙ ПРОФЕССИОНАЛЬНЫЙ  УРОВЕНЬ ПЕРСОНАЛА И МНОГОЛЕТНИЙ ОПЫТ </a:t>
            </a:r>
            <a:r>
              <a:rPr lang="ru-RU" sz="1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РАБОТЫ </a:t>
            </a:r>
            <a:r>
              <a:rPr lang="en-GB" sz="1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ОБЛАСТИ ЭЛЕКТРОННЫХ ВАКУУМНЫХ ПРИБОРОВ, ТЕХНИЧЕСКОЙ КЕРАМИКИ, </a:t>
            </a:r>
            <a:r>
              <a:rPr lang="ru-RU" sz="1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GB" sz="1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ИЛОВЫХ ПОЛУПРОВОДНИКОВЫХ ПРИБОРОВ.</a:t>
            </a:r>
          </a:p>
        </p:txBody>
      </p:sp>
      <p:sp>
        <p:nvSpPr>
          <p:cNvPr id="4102" name="TextBox 13"/>
          <p:cNvSpPr txBox="1">
            <a:spLocks noChangeArrowheads="1"/>
          </p:cNvSpPr>
          <p:nvPr/>
        </p:nvSpPr>
        <p:spPr bwMode="auto">
          <a:xfrm>
            <a:off x="5580063" y="5454650"/>
            <a:ext cx="34988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GB" sz="1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КОМПАНИЯ РАБОТАЕТ</a:t>
            </a:r>
          </a:p>
          <a:p>
            <a:pPr eaLnBrk="1" hangingPunct="1">
              <a:lnSpc>
                <a:spcPct val="150000"/>
              </a:lnSpc>
            </a:pPr>
            <a:r>
              <a:rPr lang="en-GB" sz="1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СООТВЕТСТВИИ С ISO 9001:2008 </a:t>
            </a:r>
          </a:p>
          <a:p>
            <a:pPr eaLnBrk="1" hangingPunct="1">
              <a:lnSpc>
                <a:spcPct val="150000"/>
              </a:lnSpc>
            </a:pPr>
            <a:r>
              <a:rPr lang="en-GB" sz="1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ВЛАДЕЕТ СЕРТИФИКАТОМ СИСТЕМЫ</a:t>
            </a:r>
          </a:p>
          <a:p>
            <a:pPr eaLnBrk="1" hangingPunct="1">
              <a:lnSpc>
                <a:spcPct val="150000"/>
              </a:lnSpc>
            </a:pPr>
            <a:r>
              <a:rPr lang="en-GB" sz="1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МЕНЕДЖМЕНТА КАЧЕСТВА (TUV CERT).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923925" y="1616075"/>
            <a:ext cx="4391025" cy="731838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104" name="TextBox 14"/>
          <p:cNvSpPr txBox="1">
            <a:spLocks noChangeArrowheads="1"/>
          </p:cNvSpPr>
          <p:nvPr/>
        </p:nvSpPr>
        <p:spPr bwMode="auto">
          <a:xfrm>
            <a:off x="1244600" y="1865313"/>
            <a:ext cx="25733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ru-RU" sz="1600" b="1">
                <a:latin typeface="Times New Roman" pitchFamily="18" charset="0"/>
                <a:cs typeface="Times New Roman" pitchFamily="18" charset="0"/>
              </a:rPr>
              <a:t>Дата основания</a:t>
            </a:r>
            <a:r>
              <a:rPr lang="en-US" sz="16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1600" b="1">
                <a:latin typeface="Times New Roman" pitchFamily="18" charset="0"/>
                <a:cs typeface="Times New Roman" pitchFamily="18" charset="0"/>
              </a:rPr>
              <a:t> 1941 год</a:t>
            </a:r>
            <a:endParaRPr lang="en-US" sz="1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5" name="Oval 15"/>
          <p:cNvSpPr>
            <a:spLocks noChangeArrowheads="1"/>
          </p:cNvSpPr>
          <p:nvPr/>
        </p:nvSpPr>
        <p:spPr bwMode="auto">
          <a:xfrm>
            <a:off x="371475" y="1576388"/>
            <a:ext cx="757238" cy="771525"/>
          </a:xfrm>
          <a:prstGeom prst="ellipse">
            <a:avLst/>
          </a:prstGeom>
          <a:blipFill dpi="0" rotWithShape="0">
            <a:blip r:embed="rId5"/>
            <a:srcRect/>
            <a:stretch>
              <a:fillRect/>
            </a:stretch>
          </a:blipFill>
          <a:ln w="9525">
            <a:solidFill>
              <a:srgbClr val="F9F9F9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923925" y="2500313"/>
            <a:ext cx="4391025" cy="666750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107" name="Oval 20"/>
          <p:cNvSpPr>
            <a:spLocks noChangeArrowheads="1"/>
          </p:cNvSpPr>
          <p:nvPr/>
        </p:nvSpPr>
        <p:spPr bwMode="auto">
          <a:xfrm>
            <a:off x="371475" y="2417763"/>
            <a:ext cx="757238" cy="749300"/>
          </a:xfrm>
          <a:prstGeom prst="ellipse">
            <a:avLst/>
          </a:prstGeom>
          <a:blipFill dpi="0" rotWithShape="0">
            <a:blip r:embed="rId5"/>
            <a:srcRect/>
            <a:stretch>
              <a:fillRect/>
            </a:stretch>
          </a:blipFill>
          <a:ln w="9525">
            <a:solidFill>
              <a:srgbClr val="F9F9F9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946150" y="3333750"/>
            <a:ext cx="4368800" cy="788988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109" name="Oval 22"/>
          <p:cNvSpPr>
            <a:spLocks noChangeArrowheads="1"/>
          </p:cNvSpPr>
          <p:nvPr/>
        </p:nvSpPr>
        <p:spPr bwMode="auto">
          <a:xfrm>
            <a:off x="330200" y="3306763"/>
            <a:ext cx="773113" cy="762000"/>
          </a:xfrm>
          <a:prstGeom prst="ellipse">
            <a:avLst/>
          </a:prstGeom>
          <a:blipFill dpi="0" rotWithShape="0">
            <a:blip r:embed="rId5"/>
            <a:srcRect/>
            <a:stretch>
              <a:fillRect/>
            </a:stretch>
          </a:blipFill>
          <a:ln w="9525">
            <a:solidFill>
              <a:srgbClr val="F9F9F9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960438" y="4248150"/>
            <a:ext cx="4354512" cy="893763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111" name="TextBox 25"/>
          <p:cNvSpPr txBox="1">
            <a:spLocks noChangeArrowheads="1"/>
          </p:cNvSpPr>
          <p:nvPr/>
        </p:nvSpPr>
        <p:spPr bwMode="auto">
          <a:xfrm>
            <a:off x="1198563" y="2582863"/>
            <a:ext cx="3927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sz="1600" b="1">
                <a:latin typeface="Times New Roman" pitchFamily="18" charset="0"/>
                <a:cs typeface="Times New Roman" pitchFamily="18" charset="0"/>
              </a:rPr>
              <a:t>Общая численность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GB" sz="1600" b="1">
                <a:latin typeface="Times New Roman" pitchFamily="18" charset="0"/>
                <a:cs typeface="Times New Roman" pitchFamily="18" charset="0"/>
              </a:rPr>
              <a:t>аботающих</a:t>
            </a:r>
            <a:r>
              <a:rPr lang="en-US" sz="16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1600" b="1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300</a:t>
            </a:r>
            <a:r>
              <a:rPr lang="en-GB" sz="1600" b="1">
                <a:latin typeface="Times New Roman" pitchFamily="18" charset="0"/>
                <a:cs typeface="Times New Roman" pitchFamily="18" charset="0"/>
              </a:rPr>
              <a:t> человек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.</a:t>
            </a:r>
            <a:endParaRPr lang="en-GB" sz="1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2" name="TextBox 17"/>
          <p:cNvSpPr txBox="1">
            <a:spLocks noChangeArrowheads="1"/>
          </p:cNvSpPr>
          <p:nvPr/>
        </p:nvSpPr>
        <p:spPr bwMode="auto">
          <a:xfrm>
            <a:off x="1130300" y="3338513"/>
            <a:ext cx="41846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ru-RU" sz="1600" b="1">
                <a:latin typeface="Times New Roman" pitchFamily="18" charset="0"/>
                <a:cs typeface="Times New Roman" pitchFamily="18" charset="0"/>
              </a:rPr>
              <a:t>Более </a:t>
            </a:r>
            <a:r>
              <a:rPr lang="en-US" sz="1600" b="1">
                <a:latin typeface="Times New Roman" pitchFamily="18" charset="0"/>
                <a:cs typeface="Times New Roman" pitchFamily="18" charset="0"/>
              </a:rPr>
              <a:t>70</a:t>
            </a:r>
            <a:r>
              <a:rPr lang="en-GB" sz="1600" b="1">
                <a:latin typeface="Times New Roman" pitchFamily="18" charset="0"/>
                <a:cs typeface="Times New Roman" pitchFamily="18" charset="0"/>
              </a:rPr>
              <a:t> лет од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GB" sz="1600" b="1">
                <a:latin typeface="Times New Roman" pitchFamily="18" charset="0"/>
                <a:cs typeface="Times New Roman" pitchFamily="18" charset="0"/>
              </a:rPr>
              <a:t>н из крупнейших производителей электронных компонентов на внутреннем рынке России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113" name="TextBox 18"/>
          <p:cNvSpPr txBox="1">
            <a:spLocks noChangeArrowheads="1"/>
          </p:cNvSpPr>
          <p:nvPr/>
        </p:nvSpPr>
        <p:spPr bwMode="auto">
          <a:xfrm>
            <a:off x="1116013" y="4248150"/>
            <a:ext cx="44259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ru-RU" sz="1600" b="1">
                <a:latin typeface="Times New Roman" pitchFamily="18" charset="0"/>
                <a:cs typeface="Times New Roman" pitchFamily="18" charset="0"/>
              </a:rPr>
              <a:t>За успехи в создании производства новой техники в 1966г. </a:t>
            </a:r>
            <a:r>
              <a:rPr lang="en-US" sz="16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завод награжден орденом В.И.Ленина.</a:t>
            </a:r>
          </a:p>
        </p:txBody>
      </p:sp>
      <p:sp>
        <p:nvSpPr>
          <p:cNvPr id="4114" name="Oval 22"/>
          <p:cNvSpPr>
            <a:spLocks noChangeArrowheads="1"/>
          </p:cNvSpPr>
          <p:nvPr/>
        </p:nvSpPr>
        <p:spPr bwMode="auto">
          <a:xfrm>
            <a:off x="342900" y="4289425"/>
            <a:ext cx="773113" cy="762000"/>
          </a:xfrm>
          <a:prstGeom prst="ellipse">
            <a:avLst/>
          </a:prstGeom>
          <a:blipFill dpi="0" rotWithShape="0">
            <a:blip r:embed="rId5"/>
            <a:srcRect/>
            <a:stretch>
              <a:fillRect/>
            </a:stretch>
          </a:blipFill>
          <a:ln w="9525">
            <a:solidFill>
              <a:srgbClr val="F9F9F9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0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26988"/>
            <a:ext cx="92138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248785"/>
              </p:ext>
            </p:extLst>
          </p:nvPr>
        </p:nvGraphicFramePr>
        <p:xfrm>
          <a:off x="225425" y="355600"/>
          <a:ext cx="8655685" cy="6330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3725"/>
                <a:gridCol w="4251960"/>
              </a:tblGrid>
              <a:tr h="61638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Назначение (область применения)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30" marB="45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Продукт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30" marB="45730"/>
                </a:tc>
              </a:tr>
              <a:tr h="265005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Вакуумные выключатели, вакуумные камеры</a:t>
                      </a:r>
                    </a:p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30" marB="45730"/>
                </a:tc>
                <a:tc>
                  <a:txBody>
                    <a:bodyPr/>
                    <a:lstStyle/>
                    <a:p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Изоляторы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для энергетики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30" marB="45730"/>
                </a:tc>
              </a:tr>
              <a:tr h="3064513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Силовые полупроводниковые приборы</a:t>
                      </a:r>
                    </a:p>
                    <a:p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30" marB="45730"/>
                </a:tc>
                <a:tc>
                  <a:txBody>
                    <a:bodyPr/>
                    <a:lstStyle/>
                    <a:p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Изоляторы </a:t>
                      </a:r>
                    </a:p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для электроники</a:t>
                      </a:r>
                    </a:p>
                    <a:p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30" marB="45730"/>
                </a:tc>
              </a:tr>
            </a:tbl>
          </a:graphicData>
        </a:graphic>
      </p:graphicFrame>
      <p:pic>
        <p:nvPicPr>
          <p:cNvPr id="4610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71" y="1556543"/>
            <a:ext cx="1460500" cy="156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10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1" r="24588"/>
          <a:stretch>
            <a:fillRect/>
          </a:stretch>
        </p:blipFill>
        <p:spPr bwMode="auto">
          <a:xfrm>
            <a:off x="2630646" y="1421606"/>
            <a:ext cx="1293813" cy="192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103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1231900"/>
            <a:ext cx="233553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104" name="Picture 1"/>
          <p:cNvPicPr>
            <a:picLocks noChangeAspect="1" noChangeArrowheads="1"/>
          </p:cNvPicPr>
          <p:nvPr/>
        </p:nvPicPr>
        <p:blipFill>
          <a:blip r:embed="rId6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590" y="3802063"/>
            <a:ext cx="206375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10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14813"/>
            <a:ext cx="1693863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53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26988"/>
            <a:ext cx="92138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172310"/>
              </p:ext>
            </p:extLst>
          </p:nvPr>
        </p:nvGraphicFramePr>
        <p:xfrm>
          <a:off x="225425" y="355600"/>
          <a:ext cx="8655685" cy="6389688"/>
        </p:xfrm>
        <a:graphic>
          <a:graphicData uri="http://schemas.openxmlformats.org/drawingml/2006/table">
            <a:tbl>
              <a:tblPr/>
              <a:tblGrid>
                <a:gridCol w="3820795"/>
                <a:gridCol w="4834890"/>
              </a:tblGrid>
              <a:tr h="579149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Назначение (область применения)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Продукт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62744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Приборы ночного видения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Изоляторы для электронно-оптических преобразователей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183096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Нитеводители, нитенаправители для текстильной промышленности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Изделия для текстильной промышленности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pic>
        <p:nvPicPr>
          <p:cNvPr id="47125" name="Рисунок 47" descr="7669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5" y="1876425"/>
            <a:ext cx="1189038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403" y="1862138"/>
            <a:ext cx="1571625" cy="14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28285" y="1084104"/>
            <a:ext cx="2017713" cy="1490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12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735" y="3943349"/>
            <a:ext cx="208915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16"/>
          <a:stretch>
            <a:fillRect/>
          </a:stretch>
        </p:blipFill>
        <p:spPr bwMode="auto">
          <a:xfrm>
            <a:off x="805815" y="4644230"/>
            <a:ext cx="2716213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94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915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9156" name="Picture 2" descr="C:\Users\work\Desktop\фон для презентаций\for presentation Bronekeramik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-79375"/>
            <a:ext cx="9431338" cy="701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TextBox 4"/>
          <p:cNvSpPr txBox="1">
            <a:spLocks noChangeArrowheads="1"/>
          </p:cNvSpPr>
          <p:nvPr/>
        </p:nvSpPr>
        <p:spPr bwMode="auto">
          <a:xfrm>
            <a:off x="275590" y="3031808"/>
            <a:ext cx="347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БРОНЕКЕРАМИКА</a:t>
            </a:r>
          </a:p>
        </p:txBody>
      </p:sp>
    </p:spTree>
    <p:extLst>
      <p:ext uri="{BB962C8B-B14F-4D97-AF65-F5344CB8AC3E}">
        <p14:creationId xmlns:p14="http://schemas.microsoft.com/office/powerpoint/2010/main" val="110684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Documents and Settings\work\Рабочий стол\Аня\presentations\for presentation osnovnoi fo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431337" cy="701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2"/>
          <p:cNvSpPr txBox="1">
            <a:spLocks noChangeArrowheads="1"/>
          </p:cNvSpPr>
          <p:nvPr/>
        </p:nvSpPr>
        <p:spPr bwMode="auto">
          <a:xfrm>
            <a:off x="3087688" y="411163"/>
            <a:ext cx="552767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76000"/>
              </a:lnSpc>
            </a:pPr>
            <a:r>
              <a:rPr lang="en-GB" sz="2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Бронекерамика</a:t>
            </a: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5772150"/>
            <a:ext cx="1350963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181" name="Picture 16" descr="C:\Documents and Settings\work\Рабочий стол\__38450___24377___38518___29943_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025" y="5753100"/>
            <a:ext cx="1338263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89763" y="4535488"/>
            <a:ext cx="1131887" cy="1131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183" name="Прямоугольник 14"/>
          <p:cNvSpPr>
            <a:spLocks noChangeArrowheads="1"/>
          </p:cNvSpPr>
          <p:nvPr/>
        </p:nvSpPr>
        <p:spPr bwMode="auto">
          <a:xfrm>
            <a:off x="138113" y="1112838"/>
            <a:ext cx="91440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1400" dirty="0"/>
              <a:t>	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течение 2-х последних лет в </a:t>
            </a:r>
            <a:r>
              <a:rPr lang="en-GB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NEVZ-Ceramics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инициативном порядке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разработао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освоено производство развернутой номенклатуры изделий из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бронекерамики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основе оксида алюминия - прямоугольная плоская и радиусная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бронеплитка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размерами 50х50мм и 100х100мм в диапазоне толщин 6-15мм,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бронеролики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диапазоне диаметров 13-29мм и диапазоне высот 11-24мм, шестигранники в диапазоне «размеров под ключ» 20-40 мм и диапазоне толщин 6-40мм. В том числе 5 видов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бронекерамики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разработаны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бронеэкипировки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(бронежилеты) личного состава (защита от стрелкового вооружения калибров 5,45 и 7,62 мм), и 4 вида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бронекерамиики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разработаны и испытаны для защиты бронированной техники от стрелкового вооружения калибров 7,62 мм, 12,7мм и 14,5мм.</a:t>
            </a:r>
          </a:p>
          <a:p>
            <a:pPr algn="just">
              <a:lnSpc>
                <a:spcPct val="11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В стадии разработки и освоения находится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бронекерамика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из карбида кремния, карбида бора и алюмооксидная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бронекерамика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 радиопоглощающими свойствами.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536575" y="5029200"/>
          <a:ext cx="5000625" cy="1773240"/>
        </p:xfrm>
        <a:graphic>
          <a:graphicData uri="http://schemas.openxmlformats.org/drawingml/2006/table">
            <a:tbl>
              <a:tblPr/>
              <a:tblGrid>
                <a:gridCol w="2643188"/>
                <a:gridCol w="1071562"/>
                <a:gridCol w="1285875"/>
              </a:tblGrid>
              <a:tr h="2857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Наименование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360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Ед. изм.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360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 Значение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0" marR="360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Содержание 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Al</a:t>
                      </a:r>
                      <a:r>
                        <a:rPr kumimoji="0" lang="ru-RU" sz="1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O</a:t>
                      </a:r>
                      <a:r>
                        <a:rPr kumimoji="0" lang="ru-RU" sz="1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%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≥ 9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8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Плотность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г/см</a:t>
                      </a:r>
                      <a:r>
                        <a:rPr kumimoji="0" lang="ru-RU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3,82÷3,85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Предел прочности при изгибе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МПа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≥ 350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Микротвердость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ГПа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≥ 16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Ударная вязкость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кДж/м</a:t>
                      </a:r>
                      <a:r>
                        <a:rPr kumimoji="0" lang="ru-RU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2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3 - 5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Твердость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HRA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019550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≥ 78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Трещиностойкость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МПа м </a:t>
                      </a:r>
                      <a:r>
                        <a:rPr kumimoji="0" lang="ru-RU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1/2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4 - 5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0222" name="Прямоугольник 18"/>
          <p:cNvSpPr>
            <a:spLocks noChangeArrowheads="1"/>
          </p:cNvSpPr>
          <p:nvPr/>
        </p:nvSpPr>
        <p:spPr bwMode="auto">
          <a:xfrm>
            <a:off x="284163" y="4535488"/>
            <a:ext cx="57531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600" b="1"/>
              <a:t>Технические требования к </a:t>
            </a:r>
            <a:r>
              <a:rPr lang="en-US" sz="1600" b="1"/>
              <a:t>Al</a:t>
            </a:r>
            <a:r>
              <a:rPr lang="en-US" sz="1600" b="1" baseline="-25000"/>
              <a:t>2</a:t>
            </a:r>
            <a:r>
              <a:rPr lang="en-US" sz="1600" b="1"/>
              <a:t>O</a:t>
            </a:r>
            <a:r>
              <a:rPr lang="en-US" sz="1600" b="1" baseline="-25000"/>
              <a:t>3</a:t>
            </a:r>
            <a:r>
              <a:rPr lang="en-US" sz="1600" b="1"/>
              <a:t>-</a:t>
            </a:r>
            <a:r>
              <a:rPr lang="ru-RU" sz="1600" b="1"/>
              <a:t>бронекерамике</a:t>
            </a:r>
          </a:p>
        </p:txBody>
      </p:sp>
    </p:spTree>
    <p:extLst>
      <p:ext uri="{BB962C8B-B14F-4D97-AF65-F5344CB8AC3E}">
        <p14:creationId xmlns:p14="http://schemas.microsoft.com/office/powerpoint/2010/main" val="29754413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0" y="0"/>
            <a:ext cx="9250363" cy="674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8" name="TextBox 7"/>
          <p:cNvSpPr txBox="1">
            <a:spLocks noChangeArrowheads="1"/>
          </p:cNvSpPr>
          <p:nvPr/>
        </p:nvSpPr>
        <p:spPr bwMode="auto">
          <a:xfrm>
            <a:off x="385763" y="1412875"/>
            <a:ext cx="8659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endParaRPr lang="ru-RU"/>
          </a:p>
        </p:txBody>
      </p:sp>
      <p:graphicFrame>
        <p:nvGraphicFramePr>
          <p:cNvPr id="27690" name="Group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3296"/>
              </p:ext>
            </p:extLst>
          </p:nvPr>
        </p:nvGraphicFramePr>
        <p:xfrm>
          <a:off x="0" y="563563"/>
          <a:ext cx="8949690" cy="6229350"/>
        </p:xfrm>
        <a:graphic>
          <a:graphicData uri="http://schemas.openxmlformats.org/drawingml/2006/table">
            <a:tbl>
              <a:tblPr/>
              <a:tblGrid>
                <a:gridCol w="6046470"/>
                <a:gridCol w="2903220"/>
              </a:tblGrid>
              <a:tr h="68428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6" charset="0"/>
                          <a:ea typeface="ＭＳ Ｐゴシック" pitchFamily="34" charset="-128"/>
                          <a:cs typeface="Times New Roman" pitchFamily="16" charset="0"/>
                        </a:rPr>
                        <a:t>Назначение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6" charset="0"/>
                          <a:ea typeface="ＭＳ Ｐゴシック" pitchFamily="34" charset="-128"/>
                          <a:cs typeface="Times New Roman" pitchFamily="16" charset="0"/>
                        </a:rPr>
                        <a:t>(область применения)</a:t>
                      </a: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6" charset="0"/>
                          <a:ea typeface="ＭＳ Ｐゴシック" pitchFamily="34" charset="-128"/>
                          <a:cs typeface="Times New Roman" pitchFamily="16" charset="0"/>
                        </a:rPr>
                        <a:t>Продукт </a:t>
                      </a: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69180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ＭＳ Ｐゴシック" pitchFamily="34" charset="-128"/>
                          <a:cs typeface="Times New Roman" pitchFamily="16" charset="0"/>
                        </a:rPr>
                        <a:t>                           </a:t>
                      </a: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ＭＳ Ｐゴシック" pitchFamily="34" charset="-128"/>
                        <a:cs typeface="Times New Roman" pitchFamily="16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85325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ＭＳ Ｐゴシック" pitchFamily="34" charset="-128"/>
                        <a:cs typeface="Times New Roman" pitchFamily="16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6" charset="0"/>
                        <a:ea typeface="ＭＳ Ｐゴシック" pitchFamily="34" charset="-128"/>
                        <a:cs typeface="Times New Roman" pitchFamily="16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6" charset="0"/>
                        <a:ea typeface="ＭＳ Ｐゴシック" pitchFamily="34" charset="-128"/>
                        <a:cs typeface="Times New Roman" pitchFamily="16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6" charset="0"/>
                        <a:ea typeface="ＭＳ Ｐゴシック" pitchFamily="34" charset="-128"/>
                        <a:cs typeface="Times New Roman" pitchFamily="16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ＭＳ Ｐゴシック" pitchFamily="34" charset="-128"/>
                        <a:cs typeface="Times New Roman" pitchFamily="16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ＭＳ Ｐゴシック" pitchFamily="34" charset="-128"/>
                        <a:cs typeface="Times New Roman" pitchFamily="16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ＭＳ Ｐゴシック" pitchFamily="34" charset="-128"/>
                        <a:cs typeface="Times New Roman" pitchFamily="16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ＭＳ Ｐゴシック" pitchFamily="34" charset="-128"/>
                        <a:cs typeface="Times New Roman" pitchFamily="16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ＭＳ Ｐゴシック" pitchFamily="34" charset="-128"/>
                        <a:cs typeface="Times New Roman" pitchFamily="16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ＭＳ Ｐゴシック" pitchFamily="34" charset="-128"/>
                        <a:cs typeface="Times New Roman" pitchFamily="16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ＭＳ Ｐゴシック" pitchFamily="34" charset="-128"/>
                        <a:cs typeface="Times New Roman" pitchFamily="16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ＭＳ Ｐゴシック" pitchFamily="34" charset="-128"/>
                        <a:cs typeface="Times New Roman" pitchFamily="16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ＭＳ Ｐゴシック" pitchFamily="34" charset="-128"/>
                        <a:cs typeface="Times New Roman" pitchFamily="16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ＭＳ Ｐゴシック" pitchFamily="34" charset="-128"/>
                        <a:cs typeface="Times New Roman" pitchFamily="16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6" charset="0"/>
                        <a:ea typeface="ＭＳ Ｐゴシック" pitchFamily="34" charset="-128"/>
                        <a:cs typeface="Times New Roman" pitchFamily="16" charset="0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pic>
        <p:nvPicPr>
          <p:cNvPr id="57367" name="Picture 16" descr="C:\Documents and Settings\work\Рабочий стол\__38450___24377___38518___29943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409" y="5372100"/>
            <a:ext cx="13525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771" y="4187031"/>
            <a:ext cx="1233487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736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771" y="2987675"/>
            <a:ext cx="1247775" cy="103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70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3" y="1412875"/>
            <a:ext cx="1074737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7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63" y="1281113"/>
            <a:ext cx="927100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72" name="Рисунок 85" descr="БМ-Волк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949575"/>
            <a:ext cx="1201737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73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5" y="3154363"/>
            <a:ext cx="129857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4265613"/>
            <a:ext cx="11303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75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5578475"/>
            <a:ext cx="1403350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76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725" y="5511800"/>
            <a:ext cx="1335088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77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053" y="1360011"/>
            <a:ext cx="1065212" cy="11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78" name="TextBox 13"/>
          <p:cNvSpPr txBox="1">
            <a:spLocks noChangeArrowheads="1"/>
          </p:cNvSpPr>
          <p:nvPr/>
        </p:nvSpPr>
        <p:spPr bwMode="auto">
          <a:xfrm>
            <a:off x="1928813" y="2881313"/>
            <a:ext cx="19240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Защита легкой бронетехники</a:t>
            </a:r>
          </a:p>
          <a:p>
            <a:pPr algn="ctr" eaLnBrk="1" hangingPunct="1"/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БМП/БМД,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БМ</a:t>
            </a:r>
            <a:endPara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379" name="TextBox 31"/>
          <p:cNvSpPr txBox="1">
            <a:spLocks noChangeArrowheads="1"/>
          </p:cNvSpPr>
          <p:nvPr/>
        </p:nvSpPr>
        <p:spPr bwMode="auto">
          <a:xfrm>
            <a:off x="2076450" y="1281113"/>
            <a:ext cx="179705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Экипировка личного состава</a:t>
            </a:r>
          </a:p>
          <a:p>
            <a:pPr algn="ctr" eaLnBrk="1" hangingPunct="1"/>
            <a:r>
              <a:rPr lang="ru-RU" sz="1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Бронежелеты</a:t>
            </a:r>
            <a:endParaRPr 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380" name="TextBox 32"/>
          <p:cNvSpPr txBox="1">
            <a:spLocks noChangeArrowheads="1"/>
          </p:cNvSpPr>
          <p:nvPr/>
        </p:nvSpPr>
        <p:spPr bwMode="auto">
          <a:xfrm>
            <a:off x="2028825" y="3989388"/>
            <a:ext cx="16319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Защита вертолетной техники</a:t>
            </a:r>
          </a:p>
          <a:p>
            <a:pPr algn="ctr" eaLnBrk="1" hangingPunct="1"/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Боевые вертолеты </a:t>
            </a:r>
          </a:p>
        </p:txBody>
      </p:sp>
      <p:pic>
        <p:nvPicPr>
          <p:cNvPr id="57381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75" y="4067175"/>
            <a:ext cx="1338263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82" name="TextBox 34"/>
          <p:cNvSpPr txBox="1">
            <a:spLocks noChangeArrowheads="1"/>
          </p:cNvSpPr>
          <p:nvPr/>
        </p:nvSpPr>
        <p:spPr bwMode="auto">
          <a:xfrm>
            <a:off x="2095500" y="5473700"/>
            <a:ext cx="18208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Защита военно-морской техники</a:t>
            </a:r>
          </a:p>
          <a:p>
            <a:pPr algn="ctr" eaLnBrk="1" hangingPunct="1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Фрегаты 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Корветы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383" name="TextBox 1"/>
          <p:cNvSpPr txBox="1">
            <a:spLocks noChangeArrowheads="1"/>
          </p:cNvSpPr>
          <p:nvPr/>
        </p:nvSpPr>
        <p:spPr bwMode="auto">
          <a:xfrm>
            <a:off x="1068388" y="0"/>
            <a:ext cx="7389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ru-RU" sz="2000" b="1">
                <a:latin typeface="Times New Roman" pitchFamily="18" charset="0"/>
                <a:cs typeface="Times New Roman" pitchFamily="18" charset="0"/>
              </a:rPr>
              <a:t>Области применения и потенциальные партнеры</a:t>
            </a:r>
          </a:p>
        </p:txBody>
      </p:sp>
    </p:spTree>
    <p:extLst>
      <p:ext uri="{BB962C8B-B14F-4D97-AF65-F5344CB8AC3E}">
        <p14:creationId xmlns:p14="http://schemas.microsoft.com/office/powerpoint/2010/main" val="12653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5" descr="C:\Users\adm\Desktop\for presentation osnovnoi fon 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-80963"/>
            <a:ext cx="9429750" cy="701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7"/>
          <p:cNvSpPr>
            <a:spLocks noChangeArrowheads="1"/>
          </p:cNvSpPr>
          <p:nvPr/>
        </p:nvSpPr>
        <p:spPr bwMode="auto">
          <a:xfrm>
            <a:off x="0" y="1041400"/>
            <a:ext cx="8866188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>
                <a:latin typeface="Times New Roman" pitchFamily="18" charset="0"/>
                <a:cs typeface="Times New Roman" pitchFamily="18" charset="0"/>
              </a:rPr>
              <a:t>Бронекерамика </a:t>
            </a:r>
            <a:r>
              <a:rPr lang="en-GB" sz="2000" b="1">
                <a:latin typeface="Times New Roman" pitchFamily="18" charset="0"/>
                <a:cs typeface="Times New Roman" pitchFamily="18" charset="0"/>
              </a:rPr>
              <a:t>NEVZ-Ceramics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 показала лучшие баллистические характеристики во время сравнительных пулевых испытаний, проведенных ЗАО «Корпорация «ЗАЩИТА» (г. Москва).</a:t>
            </a:r>
          </a:p>
        </p:txBody>
      </p:sp>
      <p:sp>
        <p:nvSpPr>
          <p:cNvPr id="60420" name="Text Box 11"/>
          <p:cNvSpPr txBox="1">
            <a:spLocks noChangeArrowheads="1"/>
          </p:cNvSpPr>
          <p:nvPr/>
        </p:nvSpPr>
        <p:spPr bwMode="auto">
          <a:xfrm>
            <a:off x="0" y="5721350"/>
            <a:ext cx="2836863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Ceramic Protection Corporation Inc.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Канада</a:t>
            </a:r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 eaLnBrk="1" hangingPunct="1"/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сквозное пробитие</a:t>
            </a:r>
          </a:p>
          <a:p>
            <a:pPr algn="ctr" eaLnBrk="1" hangingPunct="1"/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после 2-й пули</a:t>
            </a:r>
          </a:p>
        </p:txBody>
      </p:sp>
      <p:sp>
        <p:nvSpPr>
          <p:cNvPr id="60421" name="Text Box 12"/>
          <p:cNvSpPr txBox="1">
            <a:spLocks noChangeArrowheads="1"/>
          </p:cNvSpPr>
          <p:nvPr/>
        </p:nvSpPr>
        <p:spPr bwMode="auto">
          <a:xfrm>
            <a:off x="3000375" y="5853113"/>
            <a:ext cx="3071813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Barat Ceramics (</a:t>
            </a:r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Германия)</a:t>
            </a:r>
          </a:p>
          <a:p>
            <a:pPr algn="ctr" eaLnBrk="1" hangingPunct="1"/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– сквозные трещины после</a:t>
            </a:r>
          </a:p>
          <a:p>
            <a:pPr algn="ctr" eaLnBrk="1" hangingPunct="1"/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2-й и 3-й пуль</a:t>
            </a:r>
          </a:p>
        </p:txBody>
      </p:sp>
      <p:sp>
        <p:nvSpPr>
          <p:cNvPr id="60422" name="Text Box 13"/>
          <p:cNvSpPr txBox="1">
            <a:spLocks noChangeArrowheads="1"/>
          </p:cNvSpPr>
          <p:nvPr/>
        </p:nvSpPr>
        <p:spPr bwMode="auto">
          <a:xfrm>
            <a:off x="6000750" y="5964238"/>
            <a:ext cx="3071813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b="1">
                <a:latin typeface="Times New Roman" pitchFamily="18" charset="0"/>
                <a:cs typeface="Times New Roman" pitchFamily="18" charset="0"/>
              </a:rPr>
              <a:t>NEVZ-Ceramics</a:t>
            </a:r>
            <a:endParaRPr lang="ru-RU" b="1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непробитие после 4-х пуль</a:t>
            </a:r>
          </a:p>
        </p:txBody>
      </p:sp>
      <p:sp>
        <p:nvSpPr>
          <p:cNvPr id="60423" name="Text Box 1"/>
          <p:cNvSpPr txBox="1">
            <a:spLocks noChangeArrowheads="1"/>
          </p:cNvSpPr>
          <p:nvPr/>
        </p:nvSpPr>
        <p:spPr bwMode="auto">
          <a:xfrm>
            <a:off x="193675" y="201613"/>
            <a:ext cx="71501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ru-RU" sz="2200" b="1">
                <a:latin typeface="Times New Roman" pitchFamily="18" charset="0"/>
                <a:cs typeface="Times New Roman" pitchFamily="18" charset="0"/>
              </a:rPr>
              <a:t>Результаты испытаний бронекерамики</a:t>
            </a:r>
            <a:r>
              <a:rPr lang="en-US" sz="2200" b="1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/>
            <a:r>
              <a:rPr lang="en-US" sz="2200" b="1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200" b="1">
                <a:latin typeface="Times New Roman" pitchFamily="18" charset="0"/>
                <a:cs typeface="Times New Roman" pitchFamily="18" charset="0"/>
              </a:rPr>
              <a:t>защита бронетехники, калибр 7,62 мм)</a:t>
            </a:r>
          </a:p>
        </p:txBody>
      </p:sp>
      <p:pic>
        <p:nvPicPr>
          <p:cNvPr id="60424" name="Рисунок 15" descr="Панель_фронт_сжатие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2127250"/>
            <a:ext cx="172561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5" name="Рисунок 16" descr="Панель_фронт_сжатие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2071688"/>
            <a:ext cx="1752600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6" name="Рисунок 17" descr="Панель_фронт_сжатие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2071688"/>
            <a:ext cx="1914525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7" name="Рисунок 18" descr="Панель_тыл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4071938"/>
            <a:ext cx="1725613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8" name="Рисунок 19" descr="Панель_тыл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4087813"/>
            <a:ext cx="1752600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9" name="Рисунок 22" descr="Панель_тыл_сжатие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5" y="4005263"/>
            <a:ext cx="1951038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0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0" y="204788"/>
            <a:ext cx="1446213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2259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4" descr="C:\Users\adm\Desktop\for presentation osnovnoi fon 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-161925"/>
            <a:ext cx="9429750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Box 12"/>
          <p:cNvSpPr txBox="1">
            <a:spLocks noChangeArrowheads="1"/>
          </p:cNvSpPr>
          <p:nvPr/>
        </p:nvSpPr>
        <p:spPr bwMode="auto">
          <a:xfrm>
            <a:off x="1820863" y="787400"/>
            <a:ext cx="62182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ru-RU" b="1">
                <a:latin typeface="Times New Roman" pitchFamily="18" charset="0"/>
                <a:cs typeface="Times New Roman" pitchFamily="18" charset="0"/>
              </a:rPr>
              <a:t>Результаты стендовых  пулевых испытаний в ОАО «НИИ Стали» (декабрь 2010 г.)</a:t>
            </a:r>
          </a:p>
        </p:txBody>
      </p:sp>
      <p:pic>
        <p:nvPicPr>
          <p:cNvPr id="61444" name="Picture 5" descr="F:\Пулевые испытания_16.12.2010\IMG_33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465263"/>
            <a:ext cx="2754313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7" descr="F:\Пулевые испытания_16.12.2010\IMG_33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50" y="1477963"/>
            <a:ext cx="2660650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Box 13"/>
          <p:cNvSpPr txBox="1">
            <a:spLocks noChangeArrowheads="1"/>
          </p:cNvSpPr>
          <p:nvPr/>
        </p:nvSpPr>
        <p:spPr bwMode="auto">
          <a:xfrm>
            <a:off x="111125" y="3641725"/>
            <a:ext cx="4681538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ru-RU">
                <a:latin typeface="Times New Roman" pitchFamily="18" charset="0"/>
                <a:cs typeface="Times New Roman" pitchFamily="18" charset="0"/>
              </a:rPr>
              <a:t>Бронепанель с бронеэлементами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ЗАО «НЭВЗ-Керамикс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. Обстрел  по методу «треугольник», снаряды калибра 14,5 мм, скорость пули 920 м/с, опорный слой – сталь 8мм (схема бронирования аналогичная бронированию перспективной легкой бронетехники)</a:t>
            </a:r>
          </a:p>
        </p:txBody>
      </p:sp>
      <p:sp>
        <p:nvSpPr>
          <p:cNvPr id="61447" name="TextBox 40"/>
          <p:cNvSpPr txBox="1">
            <a:spLocks noChangeArrowheads="1"/>
          </p:cNvSpPr>
          <p:nvPr/>
        </p:nvSpPr>
        <p:spPr bwMode="auto">
          <a:xfrm>
            <a:off x="4949825" y="5395913"/>
            <a:ext cx="37671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ru-RU">
                <a:latin typeface="Times New Roman" pitchFamily="18" charset="0"/>
                <a:cs typeface="Times New Roman" pitchFamily="18" charset="0"/>
              </a:rPr>
              <a:t>Стальной опорный слой после  сравнительных испытаний защитных элементов различных производителей. </a:t>
            </a:r>
          </a:p>
        </p:txBody>
      </p:sp>
      <p:sp>
        <p:nvSpPr>
          <p:cNvPr id="61448" name="Скругленный прямоугольник 43"/>
          <p:cNvSpPr>
            <a:spLocks noChangeArrowheads="1"/>
          </p:cNvSpPr>
          <p:nvPr/>
        </p:nvSpPr>
        <p:spPr bwMode="auto">
          <a:xfrm>
            <a:off x="4633913" y="3854450"/>
            <a:ext cx="1966912" cy="151765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449" name="Прямоугольник 44"/>
          <p:cNvSpPr>
            <a:spLocks noChangeArrowheads="1"/>
          </p:cNvSpPr>
          <p:nvPr/>
        </p:nvSpPr>
        <p:spPr bwMode="auto">
          <a:xfrm>
            <a:off x="4572000" y="3894138"/>
            <a:ext cx="21542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Выстрел по панели</a:t>
            </a:r>
          </a:p>
          <a:p>
            <a:pPr algn="ctr" eaLnBrk="0" hangingPunct="0"/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 керамикой </a:t>
            </a:r>
          </a:p>
          <a:p>
            <a:pPr algn="ctr" eaLnBrk="0" hangingPunct="0"/>
            <a:r>
              <a:rPr lang="en-GB" b="1">
                <a:latin typeface="Times New Roman" pitchFamily="18" charset="0"/>
                <a:cs typeface="Times New Roman" pitchFamily="18" charset="0"/>
              </a:rPr>
              <a:t>NEVZ-Ceramics</a:t>
            </a:r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Пробития нет</a:t>
            </a:r>
            <a:endParaRPr lang="ru-RU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50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506538"/>
            <a:ext cx="26924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1451" name="Прямая со стрелкой 46"/>
          <p:cNvCxnSpPr>
            <a:cxnSpLocks noChangeShapeType="1"/>
          </p:cNvCxnSpPr>
          <p:nvPr/>
        </p:nvCxnSpPr>
        <p:spPr bwMode="auto">
          <a:xfrm flipV="1">
            <a:off x="6515100" y="2676525"/>
            <a:ext cx="1055688" cy="1184275"/>
          </a:xfrm>
          <a:prstGeom prst="straightConnector1">
            <a:avLst/>
          </a:prstGeom>
          <a:noFill/>
          <a:ln w="19050" algn="ctr">
            <a:solidFill>
              <a:srgbClr val="00B050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452" name="Прямоугольник 44"/>
          <p:cNvSpPr>
            <a:spLocks noChangeArrowheads="1"/>
          </p:cNvSpPr>
          <p:nvPr/>
        </p:nvSpPr>
        <p:spPr bwMode="auto">
          <a:xfrm>
            <a:off x="6615113" y="3860800"/>
            <a:ext cx="237648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Выстрелы по панели</a:t>
            </a:r>
          </a:p>
          <a:p>
            <a:pPr algn="ctr" eaLnBrk="0" hangingPunct="0"/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 керамикой </a:t>
            </a:r>
          </a:p>
          <a:p>
            <a:pPr algn="ctr" eaLnBrk="0" hangingPunct="0"/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других производителей,</a:t>
            </a:r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Сквозные пробития</a:t>
            </a:r>
            <a:endParaRPr lang="ru-RU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53" name="Скругленный прямоугольник 43"/>
          <p:cNvSpPr>
            <a:spLocks noChangeArrowheads="1"/>
          </p:cNvSpPr>
          <p:nvPr/>
        </p:nvSpPr>
        <p:spPr bwMode="auto">
          <a:xfrm>
            <a:off x="6686550" y="3810000"/>
            <a:ext cx="2238375" cy="1562100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61454" name="Прямая со стрелкой 46"/>
          <p:cNvCxnSpPr>
            <a:cxnSpLocks noChangeShapeType="1"/>
            <a:stCxn id="61453" idx="0"/>
          </p:cNvCxnSpPr>
          <p:nvPr/>
        </p:nvCxnSpPr>
        <p:spPr bwMode="auto">
          <a:xfrm flipH="1" flipV="1">
            <a:off x="6726238" y="3268663"/>
            <a:ext cx="1079500" cy="541337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55" name="Прямая со стрелкой 46"/>
          <p:cNvCxnSpPr>
            <a:cxnSpLocks noChangeShapeType="1"/>
            <a:stCxn id="61453" idx="0"/>
          </p:cNvCxnSpPr>
          <p:nvPr/>
        </p:nvCxnSpPr>
        <p:spPr bwMode="auto">
          <a:xfrm flipV="1">
            <a:off x="7805738" y="2276475"/>
            <a:ext cx="384175" cy="1533525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456" name="Text Box 1"/>
          <p:cNvSpPr txBox="1">
            <a:spLocks noChangeArrowheads="1"/>
          </p:cNvSpPr>
          <p:nvPr/>
        </p:nvSpPr>
        <p:spPr bwMode="auto">
          <a:xfrm>
            <a:off x="965200" y="87313"/>
            <a:ext cx="8001000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ru-RU" sz="2000" b="1">
                <a:latin typeface="Times New Roman" pitchFamily="18" charset="0"/>
                <a:cs typeface="Times New Roman" pitchFamily="18" charset="0"/>
              </a:rPr>
              <a:t>Результаты стендовых испытаний бронекерамики</a:t>
            </a:r>
          </a:p>
          <a:p>
            <a:pPr algn="ctr" eaLnBrk="1" hangingPunct="1"/>
            <a:r>
              <a:rPr lang="ru-RU" sz="2000" b="1">
                <a:latin typeface="Times New Roman" pitchFamily="18" charset="0"/>
                <a:cs typeface="Times New Roman" pitchFamily="18" charset="0"/>
              </a:rPr>
              <a:t>(защита легкой бронетехники, калибр 14,5 мм)</a:t>
            </a:r>
          </a:p>
        </p:txBody>
      </p:sp>
    </p:spTree>
    <p:extLst>
      <p:ext uri="{BB962C8B-B14F-4D97-AF65-F5344CB8AC3E}">
        <p14:creationId xmlns:p14="http://schemas.microsoft.com/office/powerpoint/2010/main" val="33164435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C:\Documents and Settings\Аньча\Рабочий стол\for presentation osnovnoi fon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-79375"/>
            <a:ext cx="9431338" cy="701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Схема 3"/>
          <p:cNvGraphicFramePr/>
          <p:nvPr/>
        </p:nvGraphicFramePr>
        <p:xfrm>
          <a:off x="254001" y="1192312"/>
          <a:ext cx="8724900" cy="2604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460" name="Text Box 10"/>
          <p:cNvSpPr txBox="1">
            <a:spLocks noChangeArrowheads="1"/>
          </p:cNvSpPr>
          <p:nvPr/>
        </p:nvSpPr>
        <p:spPr bwMode="auto">
          <a:xfrm>
            <a:off x="1806575" y="1192213"/>
            <a:ext cx="69723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ru-RU" sz="1600" b="1">
                <a:latin typeface="Times New Roman" pitchFamily="18" charset="0"/>
                <a:cs typeface="Times New Roman" pitchFamily="18" charset="0"/>
              </a:rPr>
              <a:t>Некоммерческое Партнерство «Сибирская керамика»</a:t>
            </a:r>
            <a:endParaRPr lang="en-GB" sz="16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254000" y="2971800"/>
          <a:ext cx="8724900" cy="3717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9462" name="Text Box 10"/>
          <p:cNvSpPr txBox="1">
            <a:spLocks noChangeArrowheads="1"/>
          </p:cNvSpPr>
          <p:nvPr/>
        </p:nvSpPr>
        <p:spPr bwMode="auto">
          <a:xfrm>
            <a:off x="4498975" y="330200"/>
            <a:ext cx="416560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ru-RU" sz="2000" b="1">
                <a:latin typeface="Times New Roman" pitchFamily="18" charset="0"/>
                <a:cs typeface="Times New Roman" pitchFamily="18" charset="0"/>
              </a:rPr>
              <a:t>3.3 Соисполнители проекта</a:t>
            </a:r>
            <a:endParaRPr lang="en-GB" sz="20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78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C:\Documents and Settings\Аньча\Рабочий стол\for presentation osnovnoi fon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75" y="-79375"/>
            <a:ext cx="9431338" cy="7018338"/>
          </a:xfrm>
          <a:prstGeom prst="rect">
            <a:avLst/>
          </a:prstGeom>
          <a:noFill/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57200" y="4104049"/>
            <a:ext cx="8382000" cy="574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defRPr/>
            </a:pPr>
            <a:endParaRPr lang="ru-RU" sz="1000">
              <a:solidFill>
                <a:schemeClr val="tx1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 компании</a:t>
            </a:r>
          </a:p>
          <a:p>
            <a:pPr marL="514350" indent="-514350" eaLnBrk="0" hangingPunct="0">
              <a:buFont typeface="+mj-lt"/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Направления деятельности ХК ОАО «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НЭВЗ-Союз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   </a:t>
            </a:r>
          </a:p>
          <a:p>
            <a:pPr marL="514350" indent="-514350" eaLnBrk="0" hangingPunct="0">
              <a:buFont typeface="+mj-lt"/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Проект с ОАО «РОСНАНО»</a:t>
            </a:r>
          </a:p>
          <a:p>
            <a:pPr marL="514350" indent="-514350" eaLnBrk="0" hangingPunct="0">
              <a:buFont typeface="+mj-lt"/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Технология производства керамики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Научное сотрудничество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Кадровая политика</a:t>
            </a:r>
          </a:p>
          <a:p>
            <a:pPr marL="514350" indent="-514350">
              <a:buNone/>
            </a:pPr>
            <a:endParaRPr lang="ru-RU" sz="2800" b="1" dirty="0" smtClean="0"/>
          </a:p>
          <a:p>
            <a:pPr marL="914400" lvl="1" indent="-514350">
              <a:buFont typeface="Wingdings" pitchFamily="2" charset="2"/>
              <a:buChar char="§"/>
            </a:pPr>
            <a:endParaRPr lang="ru-RU" sz="2400" b="1" dirty="0" smtClean="0"/>
          </a:p>
          <a:p>
            <a:pPr marL="914400" lvl="1" indent="-514350">
              <a:buNone/>
            </a:pPr>
            <a:endParaRPr lang="ru-RU" sz="2400" b="1" dirty="0" smtClean="0"/>
          </a:p>
          <a:p>
            <a:pPr marL="914400" lvl="1" indent="-514350">
              <a:buFont typeface="+mj-lt"/>
              <a:buAutoNum type="arabicPeriod"/>
            </a:pPr>
            <a:endParaRPr lang="ru-RU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C:\Documents and Settings\Аньча\Рабочий стол\for presentation osnovnoi fon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-79375"/>
            <a:ext cx="9431338" cy="701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7" name="Group 4"/>
          <p:cNvGrpSpPr>
            <a:grpSpLocks/>
          </p:cNvGrpSpPr>
          <p:nvPr/>
        </p:nvGrpSpPr>
        <p:grpSpPr bwMode="auto">
          <a:xfrm>
            <a:off x="295275" y="1093788"/>
            <a:ext cx="8620125" cy="1108075"/>
            <a:chOff x="0" y="0"/>
            <a:chExt cx="7715304" cy="730979"/>
          </a:xfrm>
        </p:grpSpPr>
        <p:sp>
          <p:nvSpPr>
            <p:cNvPr id="27" name="Rounded Rectangle 26"/>
            <p:cNvSpPr/>
            <p:nvPr/>
          </p:nvSpPr>
          <p:spPr>
            <a:xfrm>
              <a:off x="0" y="0"/>
              <a:ext cx="7715304" cy="730979"/>
            </a:xfrm>
            <a:prstGeom prst="roundRect">
              <a:avLst>
                <a:gd name="adj" fmla="val 10000"/>
              </a:avLst>
            </a:prstGeom>
            <a:gradFill flip="none" rotWithShape="0">
              <a:gsLst>
                <a:gs pos="0">
                  <a:srgbClr val="008EC0">
                    <a:tint val="66000"/>
                    <a:satMod val="160000"/>
                  </a:srgbClr>
                </a:gs>
                <a:gs pos="50000">
                  <a:srgbClr val="008EC0">
                    <a:tint val="44500"/>
                    <a:satMod val="160000"/>
                  </a:srgbClr>
                </a:gs>
                <a:gs pos="100000">
                  <a:srgbClr val="008EC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ounded Rectangle 4"/>
            <p:cNvSpPr/>
            <p:nvPr/>
          </p:nvSpPr>
          <p:spPr>
            <a:xfrm>
              <a:off x="1615525" y="0"/>
              <a:ext cx="6099779" cy="7309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" rIns="45720" anchor="ctr"/>
            <a:lstStyle/>
            <a:p>
              <a:pPr defTabSz="533400">
                <a:lnSpc>
                  <a:spcPct val="90000"/>
                </a:lnSpc>
                <a:defRPr/>
              </a:pPr>
              <a:r>
                <a:rPr lang="en-GB" sz="1600" b="1" dirty="0" err="1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Fraunhofer</a:t>
              </a:r>
              <a:r>
                <a:rPr lang="en-GB" sz="1600" b="1" dirty="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, IKTS, </a:t>
              </a:r>
              <a:r>
                <a:rPr lang="en-GB" sz="1600" b="1" dirty="0" err="1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Германия</a:t>
              </a:r>
              <a:endParaRPr lang="en-GB" sz="1600" b="1" dirty="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  <a:p>
              <a:pPr defTabSz="533400">
                <a:lnSpc>
                  <a:spcPct val="90000"/>
                </a:lnSpc>
                <a:defRPr/>
              </a:pPr>
              <a:r>
                <a:rPr lang="en-GB" sz="1600" b="1" dirty="0" err="1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Крупнейший</a:t>
              </a:r>
              <a:r>
                <a:rPr lang="en-GB" sz="1600" b="1" dirty="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в </a:t>
              </a:r>
              <a:r>
                <a:rPr lang="en-GB" sz="1600" b="1" dirty="0" err="1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Европе</a:t>
              </a:r>
              <a:r>
                <a:rPr lang="en-GB" sz="1600" b="1" dirty="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</a:t>
              </a:r>
              <a:r>
                <a:rPr lang="en-GB" sz="1600" b="1" dirty="0" err="1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институт</a:t>
              </a:r>
              <a:r>
                <a:rPr lang="en-GB" sz="1600" b="1" dirty="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, </a:t>
              </a:r>
              <a:r>
                <a:rPr lang="en-GB" sz="1600" b="1" dirty="0" err="1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занимающийся</a:t>
              </a:r>
              <a:r>
                <a:rPr lang="en-GB" sz="1600" b="1" dirty="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</a:t>
              </a:r>
              <a:r>
                <a:rPr lang="en-GB" sz="1600" b="1" dirty="0" err="1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исследованиями</a:t>
              </a:r>
              <a:r>
                <a:rPr lang="en-GB" sz="1600" b="1" dirty="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в </a:t>
              </a:r>
              <a:r>
                <a:rPr lang="en-GB" sz="1600" b="1" dirty="0" err="1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области</a:t>
              </a:r>
              <a:r>
                <a:rPr lang="ru-RU" sz="1600" b="1" dirty="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</a:t>
              </a:r>
              <a:r>
                <a:rPr lang="en-GB" sz="1600" b="1" dirty="0" err="1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нанокерамики</a:t>
              </a:r>
              <a:r>
                <a:rPr lang="en-GB" sz="1600" b="1" dirty="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, в </a:t>
              </a:r>
              <a:r>
                <a:rPr lang="en-GB" sz="1600" b="1" dirty="0" err="1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том</a:t>
              </a:r>
              <a:r>
                <a:rPr lang="en-GB" sz="1600" b="1" dirty="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</a:t>
              </a:r>
              <a:r>
                <a:rPr lang="en-GB" sz="1600" b="1" dirty="0" err="1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числе</a:t>
              </a:r>
              <a:r>
                <a:rPr lang="en-GB" sz="1600" b="1" dirty="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</a:t>
              </a:r>
              <a:r>
                <a:rPr lang="en-GB" sz="1600" b="1" dirty="0" err="1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алюмоксидной</a:t>
              </a:r>
              <a:r>
                <a:rPr lang="en-GB" sz="1600" b="1" dirty="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, </a:t>
              </a:r>
              <a:r>
                <a:rPr lang="en-GB" sz="1600" b="1" dirty="0" err="1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карбидной</a:t>
              </a:r>
              <a:r>
                <a:rPr lang="en-GB" sz="1600" b="1" dirty="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,</a:t>
              </a:r>
              <a:r>
                <a:rPr lang="ru-RU" sz="1600" b="1" dirty="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</a:t>
              </a:r>
              <a:r>
                <a:rPr lang="en-GB" sz="1600" b="1" dirty="0" err="1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циркониевой</a:t>
              </a:r>
              <a:r>
                <a:rPr lang="en-GB" sz="1600" b="1" dirty="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и </a:t>
              </a:r>
              <a:r>
                <a:rPr lang="en-GB" sz="1600" b="1" dirty="0" err="1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нитридной</a:t>
              </a:r>
              <a:endParaRPr lang="ru-RU" sz="1600" b="1" dirty="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484188" y="1468438"/>
            <a:ext cx="1465262" cy="652462"/>
          </a:xfrm>
          <a:prstGeom prst="roundRect">
            <a:avLst>
              <a:gd name="adj" fmla="val 10000"/>
            </a:avLst>
          </a:prstGeom>
          <a:blipFill rotWithShape="0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509" name="Group 6"/>
          <p:cNvGrpSpPr>
            <a:grpSpLocks/>
          </p:cNvGrpSpPr>
          <p:nvPr/>
        </p:nvGrpSpPr>
        <p:grpSpPr bwMode="auto">
          <a:xfrm>
            <a:off x="295275" y="2174875"/>
            <a:ext cx="8620125" cy="820738"/>
            <a:chOff x="0" y="703302"/>
            <a:chExt cx="7715304" cy="734319"/>
          </a:xfrm>
        </p:grpSpPr>
        <p:sp>
          <p:nvSpPr>
            <p:cNvPr id="25" name="Rounded Rectangle 24"/>
            <p:cNvSpPr/>
            <p:nvPr/>
          </p:nvSpPr>
          <p:spPr>
            <a:xfrm>
              <a:off x="0" y="706143"/>
              <a:ext cx="7715304" cy="731478"/>
            </a:xfrm>
            <a:prstGeom prst="roundRect">
              <a:avLst>
                <a:gd name="adj" fmla="val 10000"/>
              </a:avLst>
            </a:prstGeom>
            <a:gradFill flip="none" rotWithShape="0">
              <a:gsLst>
                <a:gs pos="0">
                  <a:srgbClr val="008EC0">
                    <a:tint val="66000"/>
                    <a:satMod val="160000"/>
                  </a:srgbClr>
                </a:gs>
                <a:gs pos="50000">
                  <a:srgbClr val="008EC0">
                    <a:tint val="44500"/>
                    <a:satMod val="160000"/>
                  </a:srgbClr>
                </a:gs>
                <a:gs pos="100000">
                  <a:srgbClr val="008EC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1028567"/>
                <a:satOff val="2350"/>
                <a:lumOff val="-651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ounded Rectangle 7"/>
            <p:cNvSpPr/>
            <p:nvPr/>
          </p:nvSpPr>
          <p:spPr>
            <a:xfrm>
              <a:off x="1615525" y="703302"/>
              <a:ext cx="6099779" cy="7314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53340" rIns="53340" bIns="53340" anchor="ctr"/>
            <a:lstStyle/>
            <a:p>
              <a:pPr defTabSz="622300">
                <a:lnSpc>
                  <a:spcPct val="90000"/>
                </a:lnSpc>
                <a:defRPr/>
              </a:pP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Сerel</a:t>
              </a:r>
              <a:r>
                <a:rPr lang="en-GB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, </a:t>
              </a: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Польша</a:t>
              </a:r>
              <a:r>
                <a:rPr lang="en-GB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г. </a:t>
              </a: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Богучвала</a:t>
              </a:r>
              <a:r>
                <a:rPr lang="en-GB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</a:t>
              </a:r>
            </a:p>
            <a:p>
              <a:pPr defTabSz="622300">
                <a:lnSpc>
                  <a:spcPct val="90000"/>
                </a:lnSpc>
                <a:defRPr/>
              </a:pP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Разработка</a:t>
              </a:r>
              <a:r>
                <a:rPr lang="en-GB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и </a:t>
              </a: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производство</a:t>
              </a:r>
              <a:r>
                <a:rPr lang="en-GB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</a:t>
              </a: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циркониевой</a:t>
              </a:r>
              <a:r>
                <a:rPr lang="en-GB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</a:t>
              </a: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керамики</a:t>
              </a:r>
              <a:endParaRPr lang="ru-RU" sz="1600" b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492125" y="2260600"/>
            <a:ext cx="1465263" cy="654050"/>
          </a:xfrm>
          <a:prstGeom prst="roundRect">
            <a:avLst>
              <a:gd name="adj" fmla="val 10000"/>
            </a:avLst>
          </a:pr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1049321"/>
              <a:satOff val="-2050"/>
              <a:lumOff val="-179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511" name="Group 8"/>
          <p:cNvGrpSpPr>
            <a:grpSpLocks/>
          </p:cNvGrpSpPr>
          <p:nvPr/>
        </p:nvGrpSpPr>
        <p:grpSpPr bwMode="auto">
          <a:xfrm>
            <a:off x="261938" y="3052763"/>
            <a:ext cx="8653462" cy="835025"/>
            <a:chOff x="-29128" y="1463682"/>
            <a:chExt cx="7744432" cy="746963"/>
          </a:xfrm>
        </p:grpSpPr>
        <p:sp>
          <p:nvSpPr>
            <p:cNvPr id="23" name="Rounded Rectangle 22"/>
            <p:cNvSpPr/>
            <p:nvPr/>
          </p:nvSpPr>
          <p:spPr>
            <a:xfrm>
              <a:off x="-29128" y="1463682"/>
              <a:ext cx="7714597" cy="731342"/>
            </a:xfrm>
            <a:prstGeom prst="roundRect">
              <a:avLst>
                <a:gd name="adj" fmla="val 10000"/>
              </a:avLst>
            </a:prstGeom>
            <a:gradFill flip="none" rotWithShape="0">
              <a:gsLst>
                <a:gs pos="0">
                  <a:srgbClr val="008EC0">
                    <a:tint val="66000"/>
                    <a:satMod val="160000"/>
                  </a:srgbClr>
                </a:gs>
                <a:gs pos="50000">
                  <a:srgbClr val="008EC0">
                    <a:tint val="44500"/>
                    <a:satMod val="160000"/>
                  </a:srgbClr>
                </a:gs>
                <a:gs pos="100000">
                  <a:srgbClr val="008EC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2057134"/>
                <a:satOff val="4699"/>
                <a:lumOff val="-1302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ounded Rectangle 10"/>
            <p:cNvSpPr/>
            <p:nvPr/>
          </p:nvSpPr>
          <p:spPr>
            <a:xfrm>
              <a:off x="1616084" y="1479302"/>
              <a:ext cx="6099220" cy="731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53340" rIns="53340" bIns="53340" anchor="ctr"/>
            <a:lstStyle/>
            <a:p>
              <a:pPr defTabSz="622300">
                <a:lnSpc>
                  <a:spcPct val="90000"/>
                </a:lnSpc>
                <a:defRPr/>
              </a:pPr>
              <a:r>
                <a:rPr lang="en-GB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Institute of science and technology for ceramics (ISTEC), </a:t>
              </a: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Италия</a:t>
              </a:r>
              <a:endParaRPr lang="en-GB" sz="1600" b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  <a:p>
              <a:pPr defTabSz="622300">
                <a:lnSpc>
                  <a:spcPct val="90000"/>
                </a:lnSpc>
                <a:defRPr/>
              </a:pP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Разработки</a:t>
              </a:r>
              <a:r>
                <a:rPr lang="en-GB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в </a:t>
              </a: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области</a:t>
              </a:r>
              <a:r>
                <a:rPr lang="en-GB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</a:t>
              </a: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наноструктурированной</a:t>
              </a:r>
              <a:r>
                <a:rPr lang="en-GB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</a:t>
              </a: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керамики</a:t>
              </a:r>
              <a:r>
                <a:rPr lang="en-GB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(</a:t>
              </a: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пористой</a:t>
              </a:r>
              <a:r>
                <a:rPr lang="en-GB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и </a:t>
              </a: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прессованной</a:t>
              </a:r>
              <a:r>
                <a:rPr lang="en-GB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)</a:t>
              </a:r>
              <a:endParaRPr lang="ru-RU" sz="1600" b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484188" y="3052763"/>
            <a:ext cx="1465262" cy="652462"/>
          </a:xfrm>
          <a:prstGeom prst="roundRect">
            <a:avLst>
              <a:gd name="adj" fmla="val 10000"/>
            </a:avLst>
          </a:prstGeom>
          <a:blipFill rotWithShape="0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2098641"/>
              <a:satOff val="-4099"/>
              <a:lumOff val="-358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513" name="Group 10"/>
          <p:cNvGrpSpPr>
            <a:grpSpLocks/>
          </p:cNvGrpSpPr>
          <p:nvPr/>
        </p:nvGrpSpPr>
        <p:grpSpPr bwMode="auto">
          <a:xfrm>
            <a:off x="295275" y="3868738"/>
            <a:ext cx="8620125" cy="876300"/>
            <a:chOff x="0" y="2279394"/>
            <a:chExt cx="7715304" cy="782913"/>
          </a:xfrm>
        </p:grpSpPr>
        <p:sp>
          <p:nvSpPr>
            <p:cNvPr id="21" name="Rounded Rectangle 20"/>
            <p:cNvSpPr/>
            <p:nvPr/>
          </p:nvSpPr>
          <p:spPr>
            <a:xfrm>
              <a:off x="0" y="2279394"/>
              <a:ext cx="7715304" cy="730435"/>
            </a:xfrm>
            <a:prstGeom prst="roundRect">
              <a:avLst>
                <a:gd name="adj" fmla="val 10000"/>
              </a:avLst>
            </a:prstGeom>
            <a:gradFill flip="none" rotWithShape="0">
              <a:gsLst>
                <a:gs pos="0">
                  <a:srgbClr val="008EC0">
                    <a:tint val="66000"/>
                    <a:satMod val="160000"/>
                  </a:srgbClr>
                </a:gs>
                <a:gs pos="50000">
                  <a:srgbClr val="008EC0">
                    <a:tint val="44500"/>
                    <a:satMod val="160000"/>
                  </a:srgbClr>
                </a:gs>
                <a:gs pos="100000">
                  <a:srgbClr val="008EC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3085701"/>
                <a:satOff val="7049"/>
                <a:lumOff val="-1952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ounded Rectangle 13"/>
            <p:cNvSpPr/>
            <p:nvPr/>
          </p:nvSpPr>
          <p:spPr>
            <a:xfrm>
              <a:off x="1615525" y="2331871"/>
              <a:ext cx="6099779" cy="7304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53340" rIns="53340" bIns="53340" anchor="ctr"/>
            <a:lstStyle/>
            <a:p>
              <a:pPr defTabSz="622300">
                <a:lnSpc>
                  <a:spcPct val="90000"/>
                </a:lnSpc>
                <a:defRPr/>
              </a:pP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Neoker</a:t>
              </a:r>
              <a:r>
                <a:rPr lang="en-GB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, S.L., </a:t>
              </a: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Испания</a:t>
              </a:r>
              <a:endParaRPr lang="en-GB" sz="1600" b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  <a:p>
              <a:pPr defTabSz="622300">
                <a:lnSpc>
                  <a:spcPct val="90000"/>
                </a:lnSpc>
                <a:defRPr/>
              </a:pP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Разработка</a:t>
              </a:r>
              <a:r>
                <a:rPr lang="en-GB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и </a:t>
              </a: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производство</a:t>
              </a:r>
              <a:r>
                <a:rPr lang="en-GB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</a:t>
              </a: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алюмооксидных</a:t>
              </a:r>
              <a:r>
                <a:rPr lang="en-GB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</a:t>
              </a: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нановолокон</a:t>
              </a:r>
              <a:endParaRPr lang="ru-RU" sz="1600" b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412750" y="3881438"/>
            <a:ext cx="1465263" cy="654050"/>
          </a:xfrm>
          <a:prstGeom prst="roundRect">
            <a:avLst>
              <a:gd name="adj" fmla="val 10000"/>
            </a:avLst>
          </a:prstGeom>
          <a:blipFill rotWithShape="0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3147962"/>
              <a:satOff val="-6149"/>
              <a:lumOff val="-538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515" name="Group 12"/>
          <p:cNvGrpSpPr>
            <a:grpSpLocks/>
          </p:cNvGrpSpPr>
          <p:nvPr/>
        </p:nvGrpSpPr>
        <p:grpSpPr bwMode="auto">
          <a:xfrm>
            <a:off x="295275" y="4681538"/>
            <a:ext cx="8620125" cy="838200"/>
            <a:chOff x="19349" y="3045991"/>
            <a:chExt cx="7715304" cy="750219"/>
          </a:xfrm>
        </p:grpSpPr>
        <p:sp>
          <p:nvSpPr>
            <p:cNvPr id="19" name="Rounded Rectangle 18"/>
            <p:cNvSpPr/>
            <p:nvPr/>
          </p:nvSpPr>
          <p:spPr>
            <a:xfrm>
              <a:off x="19349" y="3045991"/>
              <a:ext cx="7715304" cy="730327"/>
            </a:xfrm>
            <a:prstGeom prst="roundRect">
              <a:avLst>
                <a:gd name="adj" fmla="val 10000"/>
              </a:avLst>
            </a:prstGeom>
            <a:gradFill flip="none" rotWithShape="0">
              <a:gsLst>
                <a:gs pos="0">
                  <a:srgbClr val="008EC0">
                    <a:tint val="66000"/>
                    <a:satMod val="160000"/>
                  </a:srgbClr>
                </a:gs>
                <a:gs pos="50000">
                  <a:srgbClr val="008EC0">
                    <a:tint val="44500"/>
                    <a:satMod val="160000"/>
                  </a:srgbClr>
                </a:gs>
                <a:gs pos="100000">
                  <a:srgbClr val="008EC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4114268"/>
                <a:satOff val="9398"/>
                <a:lumOff val="-2603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ounded Rectangle 16"/>
            <p:cNvSpPr/>
            <p:nvPr/>
          </p:nvSpPr>
          <p:spPr>
            <a:xfrm>
              <a:off x="1586565" y="3065883"/>
              <a:ext cx="6099779" cy="7303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53340" rIns="53340" bIns="53340" anchor="ctr"/>
            <a:lstStyle/>
            <a:p>
              <a:pPr defTabSz="622300">
                <a:lnSpc>
                  <a:spcPct val="90000"/>
                </a:lnSpc>
                <a:defRPr/>
              </a:pPr>
              <a:r>
                <a:rPr lang="en-GB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FCT System, </a:t>
              </a: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Германия</a:t>
              </a:r>
              <a:endParaRPr lang="en-GB" sz="1600" b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  <a:p>
              <a:pPr defTabSz="622300">
                <a:lnSpc>
                  <a:spcPct val="90000"/>
                </a:lnSpc>
                <a:defRPr/>
              </a:pP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Исследовательские</a:t>
              </a:r>
              <a:r>
                <a:rPr lang="en-GB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</a:t>
              </a: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работы</a:t>
              </a:r>
              <a:r>
                <a:rPr lang="en-GB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</a:t>
              </a: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по</a:t>
              </a:r>
              <a:r>
                <a:rPr lang="en-GB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</a:t>
              </a: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производству</a:t>
              </a:r>
              <a:r>
                <a:rPr lang="en-GB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</a:t>
              </a: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бронекерамики</a:t>
              </a:r>
              <a:r>
                <a:rPr lang="en-GB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</a:t>
              </a: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из</a:t>
              </a:r>
              <a:r>
                <a:rPr lang="en-GB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</a:t>
              </a: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карбида</a:t>
              </a:r>
              <a:r>
                <a:rPr lang="en-GB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</a:t>
              </a: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бора</a:t>
              </a:r>
              <a:r>
                <a:rPr lang="ru-RU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</a:t>
              </a: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методом</a:t>
              </a:r>
              <a:r>
                <a:rPr lang="en-GB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</a:t>
              </a: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горячего</a:t>
              </a:r>
              <a:r>
                <a:rPr lang="en-GB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</a:t>
              </a: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прессования</a:t>
              </a:r>
              <a:r>
                <a:rPr lang="en-GB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</a:t>
              </a: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на</a:t>
              </a:r>
              <a:r>
                <a:rPr lang="en-GB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</a:t>
              </a: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установке</a:t>
              </a:r>
              <a:r>
                <a:rPr lang="en-GB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«Spark-</a:t>
              </a: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plazma</a:t>
              </a:r>
              <a:r>
                <a:rPr lang="en-GB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»</a:t>
              </a:r>
              <a:endParaRPr lang="ru-RU" sz="1600" b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447675" y="4737100"/>
            <a:ext cx="1465263" cy="652463"/>
          </a:xfrm>
          <a:prstGeom prst="roundRect">
            <a:avLst>
              <a:gd name="adj" fmla="val 10000"/>
            </a:avLst>
          </a:prstGeom>
          <a:blipFill rotWithShape="0">
            <a:blip r:embed="rId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4197283"/>
              <a:satOff val="-8198"/>
              <a:lumOff val="-717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517" name="Group 14"/>
          <p:cNvGrpSpPr>
            <a:grpSpLocks/>
          </p:cNvGrpSpPr>
          <p:nvPr/>
        </p:nvGrpSpPr>
        <p:grpSpPr bwMode="auto">
          <a:xfrm>
            <a:off x="261938" y="5480050"/>
            <a:ext cx="8653462" cy="874713"/>
            <a:chOff x="-29129" y="3889557"/>
            <a:chExt cx="7744433" cy="781659"/>
          </a:xfrm>
        </p:grpSpPr>
        <p:sp>
          <p:nvSpPr>
            <p:cNvPr id="17" name="Rounded Rectangle 16"/>
            <p:cNvSpPr/>
            <p:nvPr/>
          </p:nvSpPr>
          <p:spPr>
            <a:xfrm>
              <a:off x="-29129" y="3889557"/>
              <a:ext cx="7714598" cy="730589"/>
            </a:xfrm>
            <a:prstGeom prst="roundRect">
              <a:avLst>
                <a:gd name="adj" fmla="val 10000"/>
              </a:avLst>
            </a:prstGeom>
            <a:gradFill flip="none" rotWithShape="0">
              <a:gsLst>
                <a:gs pos="0">
                  <a:srgbClr val="008EC0">
                    <a:tint val="66000"/>
                    <a:satMod val="160000"/>
                  </a:srgbClr>
                </a:gs>
                <a:gs pos="50000">
                  <a:srgbClr val="008EC0">
                    <a:tint val="44500"/>
                    <a:satMod val="160000"/>
                  </a:srgbClr>
                </a:gs>
                <a:gs pos="100000">
                  <a:srgbClr val="008EC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5142835"/>
                <a:satOff val="11748"/>
                <a:lumOff val="-3254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ounded Rectangle 19"/>
            <p:cNvSpPr/>
            <p:nvPr/>
          </p:nvSpPr>
          <p:spPr>
            <a:xfrm>
              <a:off x="1616084" y="3940627"/>
              <a:ext cx="6099220" cy="7305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53340" rIns="53340" bIns="53340" anchor="ctr"/>
            <a:lstStyle/>
            <a:p>
              <a:pPr defTabSz="622300">
                <a:lnSpc>
                  <a:spcPct val="90000"/>
                </a:lnSpc>
                <a:defRPr/>
              </a:pPr>
              <a:r>
                <a:rPr lang="en-GB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Saint </a:t>
              </a: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Gobain</a:t>
              </a:r>
              <a:r>
                <a:rPr lang="en-GB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</a:t>
              </a: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IndustrieKeramik</a:t>
              </a:r>
              <a:r>
                <a:rPr lang="en-GB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GmbH, </a:t>
              </a: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Германия</a:t>
              </a:r>
              <a:endParaRPr lang="en-GB" sz="1600" b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  <a:p>
              <a:pPr defTabSz="622300">
                <a:lnSpc>
                  <a:spcPct val="90000"/>
                </a:lnSpc>
                <a:defRPr/>
              </a:pP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Технология</a:t>
              </a:r>
              <a:r>
                <a:rPr lang="en-GB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</a:t>
              </a: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промышленного</a:t>
              </a:r>
              <a:r>
                <a:rPr lang="en-GB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</a:t>
              </a: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изготовления</a:t>
              </a:r>
              <a:r>
                <a:rPr lang="en-GB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</a:t>
              </a: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бронеплитки</a:t>
              </a:r>
              <a:r>
                <a:rPr lang="en-GB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</a:t>
              </a: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различной</a:t>
              </a:r>
              <a:r>
                <a:rPr lang="en-GB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</a:t>
              </a: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конфигурации</a:t>
              </a:r>
              <a:r>
                <a:rPr lang="ru-RU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</a:t>
              </a: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из</a:t>
              </a:r>
              <a:r>
                <a:rPr lang="en-GB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</a:t>
              </a: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карбидов</a:t>
              </a:r>
              <a:r>
                <a:rPr lang="en-GB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</a:t>
              </a: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кремния</a:t>
              </a:r>
              <a:r>
                <a:rPr lang="en-GB" sz="1600" b="1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 и </a:t>
              </a:r>
              <a:r>
                <a:rPr lang="en-GB" sz="1600" b="1" dirty="0" err="1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бора</a:t>
              </a:r>
              <a:endParaRPr lang="ru-RU" sz="1600" b="1" dirty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368300" y="5537200"/>
            <a:ext cx="1624013" cy="654050"/>
          </a:xfrm>
          <a:prstGeom prst="roundRect">
            <a:avLst>
              <a:gd name="adj" fmla="val 10000"/>
            </a:avLst>
          </a:prstGeom>
          <a:blipFill rotWithShape="0">
            <a:blip r:embed="rId8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5246603"/>
              <a:satOff val="-10248"/>
              <a:lumOff val="-896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519" name="Title 1"/>
          <p:cNvSpPr>
            <a:spLocks noGrp="1"/>
          </p:cNvSpPr>
          <p:nvPr>
            <p:ph type="title"/>
          </p:nvPr>
        </p:nvSpPr>
        <p:spPr>
          <a:xfrm>
            <a:off x="3587750" y="241300"/>
            <a:ext cx="5327650" cy="628650"/>
          </a:xfrm>
        </p:spPr>
        <p:txBody>
          <a:bodyPr anchor="t">
            <a:normAutofit fontScale="90000"/>
          </a:bodyPr>
          <a:lstStyle/>
          <a:p>
            <a:pPr algn="l" eaLnBrk="1" hangingPunct="1">
              <a:tabLst>
                <a:tab pos="301625" algn="l"/>
                <a:tab pos="749300" algn="l"/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</a:tabLst>
            </a:pPr>
            <a:r>
              <a:rPr lang="en-GB" sz="20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Научное сотрудничество </a:t>
            </a:r>
            <a:br>
              <a:rPr lang="en-GB" sz="20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GB" sz="20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 зарубежными производителями керамики</a:t>
            </a:r>
          </a:p>
        </p:txBody>
      </p:sp>
    </p:spTree>
    <p:extLst>
      <p:ext uri="{BB962C8B-B14F-4D97-AF65-F5344CB8AC3E}">
        <p14:creationId xmlns:p14="http://schemas.microsoft.com/office/powerpoint/2010/main" val="372511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C:\Users\work\Desktop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-79375"/>
            <a:ext cx="9431338" cy="701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57200" y="2174919"/>
            <a:ext cx="8382000" cy="85161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defRPr/>
            </a:pPr>
            <a:endParaRPr lang="ru-RU" sz="1000">
              <a:solidFill>
                <a:schemeClr val="tx1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 компании</a:t>
            </a:r>
          </a:p>
          <a:p>
            <a:pPr marL="514350" indent="-514350" eaLnBrk="0" hangingPunct="0">
              <a:buFont typeface="+mj-lt"/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Направления деятельности ХК ОАО «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НЭВЗ-Союз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   </a:t>
            </a:r>
          </a:p>
          <a:p>
            <a:pPr marL="514350" indent="-514350" eaLnBrk="0" hangingPunct="0">
              <a:buFont typeface="+mj-lt"/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Проект с ОАО «РОСНАНО»</a:t>
            </a:r>
          </a:p>
          <a:p>
            <a:pPr marL="514350" indent="-514350" eaLnBrk="0" hangingPunct="0">
              <a:buFont typeface="+mj-lt"/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Технология производства керамики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Научное сотрудничество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Кадровая политика</a:t>
            </a:r>
          </a:p>
          <a:p>
            <a:pPr marL="514350" indent="-514350">
              <a:buNone/>
            </a:pPr>
            <a:endParaRPr lang="ru-RU" sz="2800" b="1" dirty="0" smtClean="0"/>
          </a:p>
          <a:p>
            <a:pPr marL="914400" lvl="1" indent="-514350">
              <a:buFont typeface="Wingdings" pitchFamily="2" charset="2"/>
              <a:buChar char="§"/>
            </a:pPr>
            <a:endParaRPr lang="ru-RU" sz="2400" b="1" dirty="0" smtClean="0"/>
          </a:p>
          <a:p>
            <a:pPr marL="914400" lvl="1" indent="-514350">
              <a:buNone/>
            </a:pPr>
            <a:endParaRPr lang="ru-RU" sz="2400" b="1" dirty="0" smtClean="0"/>
          </a:p>
          <a:p>
            <a:pPr marL="914400" lvl="1" indent="-514350">
              <a:buFont typeface="+mj-lt"/>
              <a:buAutoNum type="arabicPeriod"/>
            </a:pPr>
            <a:endParaRPr lang="ru-RU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C:\Documents and Settings\Аньча\Рабочий стол\for presentation osnovnoi fon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-79375"/>
            <a:ext cx="9431338" cy="701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4576763"/>
            <a:ext cx="6794500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Рисунок 3" descr="logo-fraunhofe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4511675"/>
            <a:ext cx="3479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Рисунок 4" descr="header-logo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4219575"/>
            <a:ext cx="2463800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Box 6"/>
          <p:cNvSpPr txBox="1">
            <a:spLocks noChangeArrowheads="1"/>
          </p:cNvSpPr>
          <p:nvPr/>
        </p:nvSpPr>
        <p:spPr bwMode="auto">
          <a:xfrm>
            <a:off x="368300" y="1019175"/>
            <a:ext cx="83439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397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4397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4397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4397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4397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7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7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7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397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just" eaLnBrk="1" hangingPunct="1"/>
            <a:r>
              <a:rPr lang="ru-RU" sz="1500">
                <a:latin typeface="Times New Roman" pitchFamily="18" charset="0"/>
                <a:cs typeface="Times New Roman" pitchFamily="18" charset="0"/>
              </a:rPr>
              <a:t>В рамках Международного Форума «Петербургский диалог» 16 июля 2011 года при участии Президента РФ Д.А. Медведева, Губернатора Новосибирской области В.А. Юрченко и Канцлера Германии А. Меркель было подписано соглашение о стратегическом сотрудничестве между компанией ХК «НЭВЗ-Союз» и Институтом Фраунхофер, Германия в области научно-исследовательских разработок технологий изготовления наноструктурированных керамических изделий.</a:t>
            </a:r>
            <a:endParaRPr lang="en-US" sz="1500" b="1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endParaRPr lang="en-US" sz="150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en-US" sz="1500" b="1">
                <a:latin typeface="Times New Roman" pitchFamily="18" charset="0"/>
                <a:cs typeface="Times New Roman" pitchFamily="18" charset="0"/>
              </a:rPr>
              <a:t>Fraunhofer</a:t>
            </a:r>
            <a:r>
              <a:rPr lang="en-US" sz="15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>
                <a:latin typeface="Times New Roman" pitchFamily="18" charset="0"/>
                <a:cs typeface="Times New Roman" pitchFamily="18" charset="0"/>
              </a:rPr>
              <a:t>IKTS осуществляет разработки для широкого перечня высокотехнологичных видов керамики от проведения базовых исследований до разработки технологий применения. Услуги </a:t>
            </a:r>
            <a:r>
              <a:rPr lang="en-US" sz="1500" b="1">
                <a:latin typeface="Times New Roman" pitchFamily="18" charset="0"/>
                <a:cs typeface="Times New Roman" pitchFamily="18" charset="0"/>
              </a:rPr>
              <a:t>Fraunhofer</a:t>
            </a:r>
            <a:r>
              <a:rPr lang="en-US" sz="15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>
                <a:latin typeface="Times New Roman" pitchFamily="18" charset="0"/>
                <a:cs typeface="Times New Roman" pitchFamily="18" charset="0"/>
              </a:rPr>
              <a:t>IKTS включают разработку и применение современных высокотехнологичных керамических материалов, развитие промышленных технологий порошковой металлургии, изготовление прототипов керамических компонентов. Одно из основных направлений деятельности </a:t>
            </a:r>
            <a:r>
              <a:rPr lang="en-US" sz="1500" b="1">
                <a:latin typeface="Times New Roman" pitchFamily="18" charset="0"/>
                <a:cs typeface="Times New Roman" pitchFamily="18" charset="0"/>
              </a:rPr>
              <a:t>Fraunhofer</a:t>
            </a:r>
            <a:r>
              <a:rPr lang="en-US" sz="15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>
                <a:latin typeface="Times New Roman" pitchFamily="18" charset="0"/>
                <a:cs typeface="Times New Roman" pitchFamily="18" charset="0"/>
              </a:rPr>
              <a:t>IKTS – разработка высокотехнологичной оксидной керамики и технологий для ее производства. </a:t>
            </a:r>
            <a:r>
              <a:rPr lang="en-US" sz="1500" b="1">
                <a:latin typeface="Times New Roman" pitchFamily="18" charset="0"/>
                <a:cs typeface="Times New Roman" pitchFamily="18" charset="0"/>
              </a:rPr>
              <a:t>Fraunhofer</a:t>
            </a:r>
            <a:r>
              <a:rPr lang="en-US" sz="15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>
                <a:latin typeface="Times New Roman" pitchFamily="18" charset="0"/>
                <a:cs typeface="Times New Roman" pitchFamily="18" charset="0"/>
              </a:rPr>
              <a:t>IKTS оснащен в полной мере оборудованием и технологиями для подготовки керамических порошковых компонентов, литья, спекания и т.д..</a:t>
            </a:r>
          </a:p>
        </p:txBody>
      </p:sp>
    </p:spTree>
    <p:extLst>
      <p:ext uri="{BB962C8B-B14F-4D97-AF65-F5344CB8AC3E}">
        <p14:creationId xmlns:p14="http://schemas.microsoft.com/office/powerpoint/2010/main" val="324649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0" y="1252908"/>
            <a:ext cx="9144000" cy="53205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80000" tIns="46800" rIns="180000" bIns="46800" anchor="ctr">
            <a:spAutoFit/>
          </a:bodyPr>
          <a:lstStyle/>
          <a:p>
            <a:pPr marL="341313" indent="-341313">
              <a:lnSpc>
                <a:spcPct val="115000"/>
              </a:lnSpc>
              <a:spcAft>
                <a:spcPts val="850"/>
              </a:spcAft>
              <a:buClr>
                <a:srgbClr val="000000"/>
              </a:buClr>
              <a:buFont typeface="Arial" charset="0"/>
              <a:buAutoNum type="arabicPeriod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Институт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химии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твердого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тела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механохимии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 РАН, г.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Новосибирск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1313" indent="-341313">
              <a:spcAft>
                <a:spcPts val="850"/>
              </a:spcAft>
              <a:buClr>
                <a:srgbClr val="000000"/>
              </a:buClr>
              <a:buFont typeface="Arial" charset="0"/>
              <a:buAutoNum type="arabicPeriod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Институт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теоретической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прикладной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механики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им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С.А.Христиановича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 РАН</a:t>
            </a:r>
          </a:p>
          <a:p>
            <a:pPr marL="341313" indent="-341313">
              <a:spcAft>
                <a:spcPts val="850"/>
              </a:spcAft>
              <a:buClr>
                <a:srgbClr val="000000"/>
              </a:buCl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Новосибирск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1313" indent="-341313">
              <a:lnSpc>
                <a:spcPct val="115000"/>
              </a:lnSpc>
              <a:spcAft>
                <a:spcPts val="850"/>
              </a:spcAft>
              <a:buClr>
                <a:srgbClr val="000000"/>
              </a:buCl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3. 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Институт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физики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прочности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материаловедения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 РАН (ИФПМ СО РАН), г.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Томск</a:t>
            </a:r>
            <a:endParaRPr lang="en-GB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1313" indent="-341313">
              <a:lnSpc>
                <a:spcPct val="115000"/>
              </a:lnSpc>
              <a:spcAft>
                <a:spcPts val="850"/>
              </a:spcAft>
              <a:buClr>
                <a:srgbClr val="000000"/>
              </a:buCl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4. 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Институт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неорганической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химии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 РАН , г.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Новосибирск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1313" indent="-341313">
              <a:lnSpc>
                <a:spcPct val="115000"/>
              </a:lnSpc>
              <a:spcAft>
                <a:spcPts val="850"/>
              </a:spcAft>
              <a:buClr>
                <a:srgbClr val="000000"/>
              </a:buCl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5. 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Новосибирский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государственный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университет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г.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Новосибирск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1313" indent="-341313" algn="just">
              <a:spcAft>
                <a:spcPts val="850"/>
              </a:spcAft>
              <a:buClr>
                <a:srgbClr val="000000"/>
              </a:buCl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6. 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Новосибирский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НИИ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травматологии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ортопедии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Росмедтехнологий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г.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Новосибирск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1313" indent="-341313" algn="just">
              <a:spcAft>
                <a:spcPts val="850"/>
              </a:spcAft>
              <a:buClr>
                <a:srgbClr val="000000"/>
              </a:buCl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7.  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Томский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военно-медицинский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институт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Министерства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обороны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РФ</a:t>
            </a:r>
          </a:p>
          <a:p>
            <a:pPr marL="341313" indent="-341313" algn="just">
              <a:spcAft>
                <a:spcPts val="850"/>
              </a:spcAft>
              <a:buClr>
                <a:srgbClr val="000000"/>
              </a:buCl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8. 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Новосибирский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государственный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технический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университет</a:t>
            </a:r>
            <a:endParaRPr lang="en-GB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1313" indent="-341313" algn="just">
              <a:spcAft>
                <a:spcPts val="850"/>
              </a:spcAft>
              <a:buClr>
                <a:srgbClr val="000000"/>
              </a:buCl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9.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Сибирский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научно-исследовательский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испытательный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центр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медицинской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техники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г.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Новосибирск</a:t>
            </a:r>
            <a:endParaRPr lang="en-GB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1313" indent="-341313" algn="just">
              <a:spcAft>
                <a:spcPts val="850"/>
              </a:spcAft>
              <a:buClr>
                <a:srgbClr val="000000"/>
              </a:buCl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10.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Новосибирский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областной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фонд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поддержки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науки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инновационного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развития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г.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Новосибирск</a:t>
            </a:r>
            <a:endParaRPr lang="en-GB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1313" indent="-341313" algn="just">
              <a:spcAft>
                <a:spcPts val="850"/>
              </a:spcAft>
              <a:buClr>
                <a:srgbClr val="000000"/>
              </a:buCl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11.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Томский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государственный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университет</a:t>
            </a:r>
            <a:endParaRPr lang="en-GB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1313" indent="-341313" algn="just">
              <a:spcAft>
                <a:spcPts val="850"/>
              </a:spcAft>
              <a:buClr>
                <a:srgbClr val="000000"/>
              </a:buCl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12.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Томский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политехнический</a:t>
            </a:r>
            <a:r>
              <a:rPr lang="en-GB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университет</a:t>
            </a:r>
            <a:endParaRPr lang="en-GB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2286476" y="216466"/>
            <a:ext cx="5976937" cy="8331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03213" indent="-303213" algn="ctr">
              <a:buClr>
                <a:srgbClr val="000000"/>
              </a:buClr>
              <a:buFont typeface="Times New Roman" pitchFamily="18" charset="0"/>
              <a:buNone/>
              <a:tabLst>
                <a:tab pos="303213" algn="l"/>
                <a:tab pos="750888" algn="l"/>
                <a:tab pos="1200150" algn="l"/>
                <a:tab pos="1649413" algn="l"/>
                <a:tab pos="2098675" algn="l"/>
                <a:tab pos="2547938" algn="l"/>
                <a:tab pos="2997200" algn="l"/>
                <a:tab pos="3446463" algn="l"/>
                <a:tab pos="3895725" algn="l"/>
                <a:tab pos="4344988" algn="l"/>
                <a:tab pos="4794250" algn="l"/>
                <a:tab pos="5243513" algn="l"/>
                <a:tab pos="5692775" algn="l"/>
                <a:tab pos="6142038" algn="l"/>
                <a:tab pos="6591300" algn="l"/>
                <a:tab pos="7040563" algn="l"/>
                <a:tab pos="7489825" algn="l"/>
                <a:tab pos="7939088" algn="l"/>
                <a:tab pos="8388350" algn="l"/>
                <a:tab pos="8837613" algn="l"/>
                <a:tab pos="9286875" algn="l"/>
              </a:tabLst>
            </a:pP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Научное сотрудничество с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Российскими институтами</a:t>
            </a:r>
            <a:endParaRPr lang="en-GB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78091" y="1963738"/>
            <a:ext cx="1351598" cy="4485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365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63413" y="811530"/>
            <a:ext cx="571500" cy="571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366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77501" y="2836228"/>
            <a:ext cx="1643063" cy="606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367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15250" y="4143375"/>
            <a:ext cx="642938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368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29500" y="5786438"/>
            <a:ext cx="1166813" cy="996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369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00625" y="5786438"/>
            <a:ext cx="2143125" cy="412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55663" y="356564"/>
            <a:ext cx="3296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Вставки и конференции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0653" y="1880315"/>
            <a:ext cx="603978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ru-RU" sz="1600" dirty="0" smtClean="0"/>
          </a:p>
          <a:p>
            <a:pPr marL="342900" indent="-342900">
              <a:buAutoNum type="arabicPeriod"/>
            </a:pPr>
            <a:endParaRPr lang="ru-RU" sz="1600" dirty="0" smtClean="0"/>
          </a:p>
          <a:p>
            <a:pPr marL="342900" indent="-342900">
              <a:buAutoNum type="arabicPeriod"/>
            </a:pPr>
            <a:endParaRPr lang="ru-RU" sz="1600" dirty="0" smtClean="0"/>
          </a:p>
          <a:p>
            <a:pPr marL="342900" indent="-342900">
              <a:buAutoNum type="arabicPeriod"/>
            </a:pPr>
            <a:endParaRPr lang="ru-RU" sz="1600" dirty="0" smtClean="0"/>
          </a:p>
          <a:p>
            <a:pPr marL="342900" indent="-342900">
              <a:buAutoNum type="arabicPeriod"/>
            </a:pPr>
            <a:endParaRPr lang="ru-RU" sz="1600" dirty="0" smtClean="0"/>
          </a:p>
          <a:p>
            <a:pPr marL="342900" indent="-342900">
              <a:buAutoNum type="arabicPeriod"/>
            </a:pPr>
            <a:endParaRPr lang="ru-RU" sz="1600" dirty="0"/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Планируется принять участие в следующих выставках:</a:t>
            </a:r>
          </a:p>
          <a:p>
            <a:pPr indent="-342000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NANOISRASEL 2012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Израель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indent="-342000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Ceramitec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201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2, Мюнхен,</a:t>
            </a:r>
          </a:p>
          <a:p>
            <a:pPr indent="-342000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Международный симпозиум по керамическим материалам и компонентам для энергетики, май 2012, Дрезден, Германия.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14-16 сентября 2011 г. на базе Холдинговой компании «НЭВЗ-Союз» при непосредственном участии специалистов ЗАО «НЭВЗ-КЕРАМИКС» была проведена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Международная научно-практическая конференция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КерамСиб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2011»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специализированная выставка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«Современные керамические материалы. Свойства. Технологии. Применение»</a:t>
            </a:r>
          </a:p>
          <a:p>
            <a:pPr marL="342900" indent="-342900"/>
            <a:endParaRPr lang="ru-RU" dirty="0"/>
          </a:p>
        </p:txBody>
      </p:sp>
      <p:pic>
        <p:nvPicPr>
          <p:cNvPr id="5" name="Picture 2" descr="F:\нэвз2\реклама\фото НЭВЗ\Выставки\Фото_Интерполитех\CIMG74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80434" y="3292135"/>
            <a:ext cx="2168480" cy="2891307"/>
          </a:xfrm>
          <a:prstGeom prst="rect">
            <a:avLst/>
          </a:prstGeom>
          <a:noFill/>
        </p:spPr>
      </p:pic>
      <p:pic>
        <p:nvPicPr>
          <p:cNvPr id="205827" name="Picture 3" descr="F:\нэвз2\реклама\фото НЭВЗ\Выставки\Энергосбережение 2010\DSC_02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088" y="1232965"/>
            <a:ext cx="2943569" cy="197069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966693" y="1130095"/>
            <a:ext cx="47394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Компания ЗАО «НЭВЗ-КЕРАМИКС» принимает активное участие в международных выставках: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Milipol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Франция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Rusnanotex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2011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Москва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Interpolitex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2011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Москва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418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C:\Documents and Settings\Аньча\Рабочий стол\for presentation osnovnoi fon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75" y="-79375"/>
            <a:ext cx="9431338" cy="7018338"/>
          </a:xfrm>
          <a:prstGeom prst="rect">
            <a:avLst/>
          </a:prstGeom>
          <a:noFill/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04800" y="4582468"/>
            <a:ext cx="8382000" cy="574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defRPr/>
            </a:pPr>
            <a:endParaRPr lang="ru-RU" sz="1000">
              <a:solidFill>
                <a:schemeClr val="tx1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 компании</a:t>
            </a:r>
          </a:p>
          <a:p>
            <a:pPr marL="514350" indent="-514350" eaLnBrk="0" hangingPunct="0">
              <a:buFont typeface="+mj-lt"/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Направления деятельности ХК ОАО «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НЭВЗ-Союз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   </a:t>
            </a:r>
          </a:p>
          <a:p>
            <a:pPr marL="514350" indent="-514350" eaLnBrk="0" hangingPunct="0">
              <a:buFont typeface="+mj-lt"/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Проект с ОАО «РОСНАНО»</a:t>
            </a:r>
          </a:p>
          <a:p>
            <a:pPr marL="514350" indent="-514350" eaLnBrk="0" hangingPunct="0">
              <a:buFont typeface="+mj-lt"/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Технология производства керамики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Научное сотрудничество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Кадровая политика</a:t>
            </a:r>
          </a:p>
          <a:p>
            <a:pPr marL="514350" indent="-514350">
              <a:buNone/>
            </a:pPr>
            <a:endParaRPr lang="ru-RU" sz="2800" b="1" dirty="0" smtClean="0"/>
          </a:p>
          <a:p>
            <a:pPr marL="914400" lvl="1" indent="-514350">
              <a:buFont typeface="Wingdings" pitchFamily="2" charset="2"/>
              <a:buChar char="§"/>
            </a:pPr>
            <a:endParaRPr lang="ru-RU" sz="2400" b="1" dirty="0" smtClean="0"/>
          </a:p>
          <a:p>
            <a:pPr marL="914400" lvl="1" indent="-514350">
              <a:buNone/>
            </a:pPr>
            <a:endParaRPr lang="ru-RU" sz="2400" b="1" dirty="0" smtClean="0"/>
          </a:p>
          <a:p>
            <a:pPr marL="914400" lvl="1" indent="-514350">
              <a:buFont typeface="+mj-lt"/>
              <a:buAutoNum type="arabicPeriod"/>
            </a:pPr>
            <a:endParaRPr lang="ru-RU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\Desktop\for presentation osnovnoi fon 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-80963"/>
            <a:ext cx="9429750" cy="701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Скругленный прямоугольник 2"/>
          <p:cNvSpPr>
            <a:spLocks noChangeArrowheads="1"/>
          </p:cNvSpPr>
          <p:nvPr/>
        </p:nvSpPr>
        <p:spPr bwMode="auto">
          <a:xfrm>
            <a:off x="5159375" y="1354138"/>
            <a:ext cx="1739900" cy="520700"/>
          </a:xfrm>
          <a:prstGeom prst="roundRect">
            <a:avLst>
              <a:gd name="adj" fmla="val 16667"/>
            </a:avLst>
          </a:prstGeom>
          <a:solidFill>
            <a:srgbClr val="3338F7">
              <a:alpha val="72940"/>
            </a:srgbClr>
          </a:solidFill>
          <a:ln w="25400">
            <a:solidFill>
              <a:srgbClr val="D6E3BC"/>
            </a:solidFill>
            <a:round/>
            <a:headEnd/>
            <a:tailEnd/>
          </a:ln>
        </p:spPr>
        <p:txBody>
          <a:bodyPr anchor="ctr"/>
          <a:lstStyle/>
          <a:p>
            <a:pPr algn="ctr" defTabSz="914400"/>
            <a:r>
              <a:rPr lang="ru-RU" sz="1200" b="1">
                <a:latin typeface="Times New Roman" pitchFamily="18" charset="0"/>
                <a:cs typeface="Times New Roman" pitchFamily="18" charset="0"/>
              </a:rPr>
              <a:t>КОРПОРАТИВНЫЙ УНИВЕРСИТЕТ</a:t>
            </a:r>
            <a:endParaRPr lang="ru-RU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195513" y="360363"/>
            <a:ext cx="4968875" cy="504825"/>
          </a:xfrm>
          <a:prstGeom prst="roundRect">
            <a:avLst/>
          </a:prstGeom>
          <a:solidFill>
            <a:srgbClr val="210DB3">
              <a:alpha val="93725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СТРАТЕГИЯ ПОДГОТОВКИ ПЕРСОНАЛА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>
            <a:off x="182563" y="612775"/>
            <a:ext cx="20129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Скругленный прямоугольник 2"/>
          <p:cNvSpPr>
            <a:spLocks noChangeArrowheads="1"/>
          </p:cNvSpPr>
          <p:nvPr/>
        </p:nvSpPr>
        <p:spPr bwMode="auto">
          <a:xfrm>
            <a:off x="347663" y="1119188"/>
            <a:ext cx="2463800" cy="2192337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25400">
            <a:solidFill>
              <a:srgbClr val="D6E3BC"/>
            </a:solidFill>
            <a:round/>
            <a:headEnd/>
            <a:tailEnd/>
          </a:ln>
        </p:spPr>
        <p:txBody>
          <a:bodyPr anchor="ctr"/>
          <a:lstStyle/>
          <a:p>
            <a:pPr algn="ctr" defTabSz="914400"/>
            <a:r>
              <a:rPr lang="ru-RU" sz="1200" b="1">
                <a:latin typeface="Times New Roman" pitchFamily="18" charset="0"/>
                <a:cs typeface="Times New Roman" pitchFamily="18" charset="0"/>
              </a:rPr>
              <a:t>ПРОГРАММА «ИННОВАЦИОННЫЕ ТЕХНОЛОГИИ ПРОИЗВОДСТВА ИЗДЕЛИЙ ИЗ НАНОСТРУКТУРИРОВАННОЙ КЕРАМИКИ»</a:t>
            </a:r>
          </a:p>
          <a:p>
            <a:pPr algn="ctr" defTabSz="914400"/>
            <a:r>
              <a:rPr lang="ru-RU" sz="1200" b="1">
                <a:latin typeface="Times New Roman" pitchFamily="18" charset="0"/>
                <a:cs typeface="Times New Roman" pitchFamily="18" charset="0"/>
              </a:rPr>
              <a:t>при содействии ОАО «РОСНАНО» на базе НГТУ с привлечением зарубежных экспертов</a:t>
            </a:r>
            <a:endParaRPr lang="ru-RU" sz="12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182563" y="612775"/>
            <a:ext cx="0" cy="5264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182563" y="1874838"/>
            <a:ext cx="1651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179388" y="4149725"/>
            <a:ext cx="1651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0" name="Скругленный прямоугольник 2"/>
          <p:cNvSpPr>
            <a:spLocks noChangeArrowheads="1"/>
          </p:cNvSpPr>
          <p:nvPr/>
        </p:nvSpPr>
        <p:spPr bwMode="auto">
          <a:xfrm>
            <a:off x="347663" y="3683000"/>
            <a:ext cx="2466975" cy="952500"/>
          </a:xfrm>
          <a:prstGeom prst="roundRect">
            <a:avLst>
              <a:gd name="adj" fmla="val 16667"/>
            </a:avLst>
          </a:prstGeom>
          <a:solidFill>
            <a:srgbClr val="FFFF00">
              <a:alpha val="72940"/>
            </a:srgbClr>
          </a:solidFill>
          <a:ln w="25400">
            <a:solidFill>
              <a:srgbClr val="D6E3BC"/>
            </a:solidFill>
            <a:round/>
            <a:headEnd/>
            <a:tailEnd/>
          </a:ln>
        </p:spPr>
        <p:txBody>
          <a:bodyPr anchor="ctr"/>
          <a:lstStyle/>
          <a:p>
            <a:pPr algn="ctr" defTabSz="914400"/>
            <a:r>
              <a:rPr lang="ru-RU" sz="1200" b="1">
                <a:latin typeface="Times New Roman" pitchFamily="18" charset="0"/>
                <a:cs typeface="Times New Roman" pitchFamily="18" charset="0"/>
              </a:rPr>
              <a:t>ФИЛИАЛ КАФЕДРЫ «МАТЕРИАЛОВЕДЕНИЕ В МАШИНОСТРОЕНИ» НГТУ при предприятии</a:t>
            </a:r>
            <a:endParaRPr lang="ru-RU" sz="12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491" name="Прямая со стрелкой 32"/>
          <p:cNvCxnSpPr>
            <a:cxnSpLocks noChangeShapeType="1"/>
          </p:cNvCxnSpPr>
          <p:nvPr/>
        </p:nvCxnSpPr>
        <p:spPr bwMode="auto">
          <a:xfrm>
            <a:off x="5951538" y="1868488"/>
            <a:ext cx="0" cy="276225"/>
          </a:xfrm>
          <a:prstGeom prst="straightConnector1">
            <a:avLst/>
          </a:prstGeom>
          <a:noFill/>
          <a:ln w="9525">
            <a:solidFill>
              <a:srgbClr val="4579B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92" name="Скругленный прямоугольник 3"/>
          <p:cNvSpPr>
            <a:spLocks noChangeArrowheads="1"/>
          </p:cNvSpPr>
          <p:nvPr/>
        </p:nvSpPr>
        <p:spPr bwMode="auto">
          <a:xfrm>
            <a:off x="5003800" y="2181225"/>
            <a:ext cx="1895475" cy="333375"/>
          </a:xfrm>
          <a:prstGeom prst="roundRect">
            <a:avLst>
              <a:gd name="adj" fmla="val 16667"/>
            </a:avLst>
          </a:prstGeom>
          <a:solidFill>
            <a:srgbClr val="3338F7">
              <a:alpha val="69019"/>
            </a:srgbClr>
          </a:solidFill>
          <a:ln w="25400">
            <a:solidFill>
              <a:srgbClr val="D6E3BC"/>
            </a:solidFill>
            <a:round/>
            <a:headEnd/>
            <a:tailEnd/>
          </a:ln>
        </p:spPr>
        <p:txBody>
          <a:bodyPr anchor="ctr"/>
          <a:lstStyle/>
          <a:p>
            <a:pPr algn="ctr" defTabSz="914400"/>
            <a:r>
              <a:rPr lang="ru-RU" sz="1200" b="1">
                <a:latin typeface="Times New Roman" pitchFamily="18" charset="0"/>
                <a:cs typeface="Times New Roman" pitchFamily="18" charset="0"/>
              </a:rPr>
              <a:t>ЭКСПРЕСС-УЧЕБА</a:t>
            </a:r>
            <a:endParaRPr lang="ru-RU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3" name="Скругленный прямоугольник 28"/>
          <p:cNvSpPr>
            <a:spLocks noChangeArrowheads="1"/>
          </p:cNvSpPr>
          <p:nvPr/>
        </p:nvSpPr>
        <p:spPr bwMode="auto">
          <a:xfrm>
            <a:off x="4951413" y="2757488"/>
            <a:ext cx="2000250" cy="925512"/>
          </a:xfrm>
          <a:prstGeom prst="roundRect">
            <a:avLst>
              <a:gd name="adj" fmla="val 16667"/>
            </a:avLst>
          </a:prstGeom>
          <a:solidFill>
            <a:srgbClr val="3338F7">
              <a:alpha val="72940"/>
            </a:srgbClr>
          </a:solidFill>
          <a:ln w="25400">
            <a:solidFill>
              <a:srgbClr val="D6E3BC"/>
            </a:solidFill>
            <a:round/>
            <a:headEnd/>
            <a:tailEnd/>
          </a:ln>
        </p:spPr>
        <p:txBody>
          <a:bodyPr anchor="ctr"/>
          <a:lstStyle/>
          <a:p>
            <a:pPr algn="ctr" defTabSz="914400"/>
            <a:r>
              <a:rPr lang="ru-RU" sz="1200" b="1">
                <a:latin typeface="Times New Roman" pitchFamily="18" charset="0"/>
                <a:cs typeface="Times New Roman" pitchFamily="18" charset="0"/>
              </a:rPr>
              <a:t>ПРОЦЕДУРЫ </a:t>
            </a:r>
          </a:p>
          <a:p>
            <a:pPr algn="ctr" defTabSz="914400"/>
            <a:r>
              <a:rPr lang="ru-RU" sz="1200" b="1">
                <a:latin typeface="Times New Roman" pitchFamily="18" charset="0"/>
                <a:cs typeface="Times New Roman" pitchFamily="18" charset="0"/>
              </a:rPr>
              <a:t>«ВВЕДЕНИЕ В ДОЛЖНОСТЬ»</a:t>
            </a:r>
          </a:p>
          <a:p>
            <a:pPr algn="ctr" defTabSz="914400"/>
            <a:r>
              <a:rPr lang="ru-RU" sz="1200" b="1">
                <a:latin typeface="Times New Roman" pitchFamily="18" charset="0"/>
                <a:cs typeface="Times New Roman" pitchFamily="18" charset="0"/>
              </a:rPr>
              <a:t>«ВВЕДЕНИЕ В ПРОФЕССИЮ»</a:t>
            </a:r>
            <a:endParaRPr lang="ru-RU" sz="12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494" name="Прямая со стрелкой 34"/>
          <p:cNvCxnSpPr>
            <a:cxnSpLocks noChangeShapeType="1"/>
          </p:cNvCxnSpPr>
          <p:nvPr/>
        </p:nvCxnSpPr>
        <p:spPr bwMode="auto">
          <a:xfrm>
            <a:off x="5951538" y="3519488"/>
            <a:ext cx="9525" cy="352425"/>
          </a:xfrm>
          <a:prstGeom prst="straightConnector1">
            <a:avLst/>
          </a:prstGeom>
          <a:noFill/>
          <a:ln w="9525">
            <a:solidFill>
              <a:srgbClr val="4579B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95" name="Скругленный прямоугольник 29"/>
          <p:cNvSpPr>
            <a:spLocks noChangeArrowheads="1"/>
          </p:cNvSpPr>
          <p:nvPr/>
        </p:nvSpPr>
        <p:spPr bwMode="auto">
          <a:xfrm>
            <a:off x="5013325" y="3871913"/>
            <a:ext cx="1895475" cy="639762"/>
          </a:xfrm>
          <a:prstGeom prst="roundRect">
            <a:avLst>
              <a:gd name="adj" fmla="val 16667"/>
            </a:avLst>
          </a:prstGeom>
          <a:solidFill>
            <a:srgbClr val="3338F7">
              <a:alpha val="79999"/>
            </a:srgbClr>
          </a:solidFill>
          <a:ln w="25400">
            <a:solidFill>
              <a:srgbClr val="D6E3BC"/>
            </a:solidFill>
            <a:round/>
            <a:headEnd/>
            <a:tailEnd/>
          </a:ln>
        </p:spPr>
        <p:txBody>
          <a:bodyPr anchor="ctr"/>
          <a:lstStyle/>
          <a:p>
            <a:pPr algn="ctr" defTabSz="914400"/>
            <a:r>
              <a:rPr lang="ru-RU" sz="1200" b="1">
                <a:latin typeface="Times New Roman" pitchFamily="18" charset="0"/>
                <a:cs typeface="Times New Roman" pitchFamily="18" charset="0"/>
              </a:rPr>
              <a:t>МОНИТОРИНГ ПРОЦЕССА АДАПТАЦИИ</a:t>
            </a:r>
            <a:endParaRPr lang="ru-RU" sz="12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496" name="Прямая со стрелкой 35"/>
          <p:cNvCxnSpPr>
            <a:cxnSpLocks noChangeShapeType="1"/>
          </p:cNvCxnSpPr>
          <p:nvPr/>
        </p:nvCxnSpPr>
        <p:spPr bwMode="auto">
          <a:xfrm>
            <a:off x="5961063" y="4437063"/>
            <a:ext cx="9525" cy="323850"/>
          </a:xfrm>
          <a:prstGeom prst="straightConnector1">
            <a:avLst/>
          </a:prstGeom>
          <a:noFill/>
          <a:ln w="9525">
            <a:solidFill>
              <a:srgbClr val="4579B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97" name="Скругленный прямоугольник 27"/>
          <p:cNvSpPr>
            <a:spLocks noChangeArrowheads="1"/>
          </p:cNvSpPr>
          <p:nvPr/>
        </p:nvSpPr>
        <p:spPr bwMode="auto">
          <a:xfrm>
            <a:off x="4979988" y="4789488"/>
            <a:ext cx="1943100" cy="295275"/>
          </a:xfrm>
          <a:prstGeom prst="roundRect">
            <a:avLst>
              <a:gd name="adj" fmla="val 16667"/>
            </a:avLst>
          </a:prstGeom>
          <a:solidFill>
            <a:srgbClr val="3338F7">
              <a:alpha val="76077"/>
            </a:srgbClr>
          </a:solidFill>
          <a:ln w="25400">
            <a:solidFill>
              <a:srgbClr val="D6E3BC"/>
            </a:solidFill>
            <a:round/>
            <a:headEnd/>
            <a:tailEnd/>
          </a:ln>
        </p:spPr>
        <p:txBody>
          <a:bodyPr anchor="ctr"/>
          <a:lstStyle/>
          <a:p>
            <a:pPr algn="ctr" defTabSz="914400"/>
            <a:r>
              <a:rPr lang="ru-RU" sz="1200" b="1">
                <a:latin typeface="Times New Roman" pitchFamily="18" charset="0"/>
                <a:cs typeface="Times New Roman" pitchFamily="18" charset="0"/>
              </a:rPr>
              <a:t>КАДРОВЫЙ АУДИТ</a:t>
            </a:r>
            <a:endParaRPr lang="ru-RU" sz="12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498" name="Прямая со стрелкой 36"/>
          <p:cNvCxnSpPr>
            <a:cxnSpLocks noChangeShapeType="1"/>
          </p:cNvCxnSpPr>
          <p:nvPr/>
        </p:nvCxnSpPr>
        <p:spPr bwMode="auto">
          <a:xfrm>
            <a:off x="5951538" y="5013325"/>
            <a:ext cx="0" cy="342900"/>
          </a:xfrm>
          <a:prstGeom prst="straightConnector1">
            <a:avLst/>
          </a:prstGeom>
          <a:noFill/>
          <a:ln w="9525">
            <a:solidFill>
              <a:srgbClr val="4579B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99" name="Скругленный прямоугольник 31"/>
          <p:cNvSpPr>
            <a:spLocks noChangeArrowheads="1"/>
          </p:cNvSpPr>
          <p:nvPr/>
        </p:nvSpPr>
        <p:spPr bwMode="auto">
          <a:xfrm>
            <a:off x="4951413" y="5378450"/>
            <a:ext cx="2000250" cy="723900"/>
          </a:xfrm>
          <a:prstGeom prst="roundRect">
            <a:avLst>
              <a:gd name="adj" fmla="val 16667"/>
            </a:avLst>
          </a:prstGeom>
          <a:solidFill>
            <a:srgbClr val="3338F7">
              <a:alpha val="70195"/>
            </a:srgbClr>
          </a:solidFill>
          <a:ln w="25400">
            <a:solidFill>
              <a:srgbClr val="D6E3BC"/>
            </a:solidFill>
            <a:round/>
            <a:headEnd/>
            <a:tailEnd/>
          </a:ln>
        </p:spPr>
        <p:txBody>
          <a:bodyPr anchor="ctr"/>
          <a:lstStyle/>
          <a:p>
            <a:pPr algn="ctr" defTabSz="914400"/>
            <a:r>
              <a:rPr lang="ru-RU" sz="1200" b="1">
                <a:latin typeface="Times New Roman" pitchFamily="18" charset="0"/>
                <a:cs typeface="Times New Roman" pitchFamily="18" charset="0"/>
              </a:rPr>
              <a:t>ОБУЧЕНИЕ БИЗНЕС-ПРОЦЕССАМ, КОУЧИНГ</a:t>
            </a:r>
            <a:endParaRPr lang="ru-RU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0" name="Скругленный прямоугольник 11"/>
          <p:cNvSpPr>
            <a:spLocks noChangeArrowheads="1"/>
          </p:cNvSpPr>
          <p:nvPr/>
        </p:nvSpPr>
        <p:spPr bwMode="auto">
          <a:xfrm>
            <a:off x="7102475" y="1268413"/>
            <a:ext cx="1743075" cy="950912"/>
          </a:xfrm>
          <a:prstGeom prst="roundRect">
            <a:avLst>
              <a:gd name="adj" fmla="val 16667"/>
            </a:avLst>
          </a:prstGeom>
          <a:solidFill>
            <a:srgbClr val="3338F7">
              <a:alpha val="65881"/>
            </a:srgbClr>
          </a:solidFill>
          <a:ln w="25400">
            <a:solidFill>
              <a:srgbClr val="D6E3BC"/>
            </a:solidFill>
            <a:round/>
            <a:headEnd/>
            <a:tailEnd/>
          </a:ln>
        </p:spPr>
        <p:txBody>
          <a:bodyPr anchor="ctr"/>
          <a:lstStyle/>
          <a:p>
            <a:pPr algn="ctr" defTabSz="914400">
              <a:spcAft>
                <a:spcPts val="1000"/>
              </a:spcAft>
            </a:pPr>
            <a:r>
              <a:rPr lang="ru-RU" sz="1200" b="1">
                <a:latin typeface="Times New Roman" pitchFamily="18" charset="0"/>
                <a:cs typeface="Times New Roman" pitchFamily="18" charset="0"/>
              </a:rPr>
              <a:t>ЦИКЛ ТЕМАТИЧЕСКИХ СЕМИНАРОВ ПО ТЕХНОЛОГИИ ПРОИЗВОДСТВА</a:t>
            </a:r>
            <a:endParaRPr lang="ru-RU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1" name="Скругленный прямоугольник 12"/>
          <p:cNvSpPr>
            <a:spLocks noChangeArrowheads="1"/>
          </p:cNvSpPr>
          <p:nvPr/>
        </p:nvSpPr>
        <p:spPr bwMode="auto">
          <a:xfrm>
            <a:off x="7112000" y="2416175"/>
            <a:ext cx="1733550" cy="796925"/>
          </a:xfrm>
          <a:prstGeom prst="roundRect">
            <a:avLst>
              <a:gd name="adj" fmla="val 16667"/>
            </a:avLst>
          </a:prstGeom>
          <a:solidFill>
            <a:srgbClr val="3338F7">
              <a:alpha val="70195"/>
            </a:srgbClr>
          </a:solidFill>
          <a:ln w="25400">
            <a:solidFill>
              <a:srgbClr val="D6E3BC"/>
            </a:solidFill>
            <a:round/>
            <a:headEnd/>
            <a:tailEnd/>
          </a:ln>
        </p:spPr>
        <p:txBody>
          <a:bodyPr anchor="ctr"/>
          <a:lstStyle/>
          <a:p>
            <a:pPr algn="ctr" defTabSz="914400"/>
            <a:r>
              <a:rPr lang="ru-RU" sz="1200" b="1">
                <a:latin typeface="Times New Roman" pitchFamily="18" charset="0"/>
                <a:cs typeface="Times New Roman" pitchFamily="18" charset="0"/>
              </a:rPr>
              <a:t>НЕПРЕРЫВНОЕ ОБУЧЕНИЕ </a:t>
            </a:r>
          </a:p>
          <a:p>
            <a:pPr algn="ctr" defTabSz="914400"/>
            <a:r>
              <a:rPr lang="ru-RU" sz="1200" b="1">
                <a:latin typeface="Times New Roman" pitchFamily="18" charset="0"/>
                <a:cs typeface="Times New Roman" pitchFamily="18" charset="0"/>
              </a:rPr>
              <a:t>-ИТР </a:t>
            </a:r>
          </a:p>
          <a:p>
            <a:pPr algn="ctr" defTabSz="914400"/>
            <a:r>
              <a:rPr lang="ru-RU" sz="1200" b="1">
                <a:latin typeface="Times New Roman" pitchFamily="18" charset="0"/>
                <a:cs typeface="Times New Roman" pitchFamily="18" charset="0"/>
              </a:rPr>
              <a:t>-РАБОЧИЕ</a:t>
            </a:r>
            <a:endParaRPr lang="ru-RU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2" name="Скругленный прямоугольник 13"/>
          <p:cNvSpPr>
            <a:spLocks noChangeArrowheads="1"/>
          </p:cNvSpPr>
          <p:nvPr/>
        </p:nvSpPr>
        <p:spPr bwMode="auto">
          <a:xfrm>
            <a:off x="7102475" y="3382963"/>
            <a:ext cx="1724025" cy="333375"/>
          </a:xfrm>
          <a:prstGeom prst="roundRect">
            <a:avLst>
              <a:gd name="adj" fmla="val 16667"/>
            </a:avLst>
          </a:prstGeom>
          <a:solidFill>
            <a:srgbClr val="3338F7">
              <a:alpha val="74117"/>
            </a:srgbClr>
          </a:solidFill>
          <a:ln w="25400">
            <a:solidFill>
              <a:srgbClr val="D6E3BC"/>
            </a:solidFill>
            <a:round/>
            <a:headEnd/>
            <a:tailEnd/>
          </a:ln>
        </p:spPr>
        <p:txBody>
          <a:bodyPr anchor="ctr"/>
          <a:lstStyle/>
          <a:p>
            <a:pPr algn="ctr" defTabSz="914400">
              <a:spcAft>
                <a:spcPts val="1000"/>
              </a:spcAft>
            </a:pPr>
            <a:r>
              <a:rPr lang="ru-RU" sz="1200" b="1">
                <a:latin typeface="Times New Roman" pitchFamily="18" charset="0"/>
                <a:cs typeface="Times New Roman" pitchFamily="18" charset="0"/>
              </a:rPr>
              <a:t>ШГД</a:t>
            </a:r>
            <a:endParaRPr lang="ru-RU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3" name="Скругленный прямоугольник 14"/>
          <p:cNvSpPr>
            <a:spLocks noChangeArrowheads="1"/>
          </p:cNvSpPr>
          <p:nvPr/>
        </p:nvSpPr>
        <p:spPr bwMode="auto">
          <a:xfrm>
            <a:off x="7112000" y="3889375"/>
            <a:ext cx="1724025" cy="547688"/>
          </a:xfrm>
          <a:prstGeom prst="roundRect">
            <a:avLst>
              <a:gd name="adj" fmla="val 16667"/>
            </a:avLst>
          </a:prstGeom>
          <a:solidFill>
            <a:srgbClr val="3338F7">
              <a:alpha val="74901"/>
            </a:srgbClr>
          </a:solidFill>
          <a:ln w="25400">
            <a:solidFill>
              <a:srgbClr val="D6E3BC"/>
            </a:solidFill>
            <a:round/>
            <a:headEnd/>
            <a:tailEnd/>
          </a:ln>
        </p:spPr>
        <p:txBody>
          <a:bodyPr anchor="ctr"/>
          <a:lstStyle/>
          <a:p>
            <a:pPr algn="ctr" defTabSz="914400"/>
            <a:r>
              <a:rPr lang="ru-RU" sz="1200" b="1">
                <a:latin typeface="Times New Roman" pitchFamily="18" charset="0"/>
                <a:cs typeface="Times New Roman" pitchFamily="18" charset="0"/>
              </a:rPr>
              <a:t>СОВЕТ ТЕХНОЛОГОВ,</a:t>
            </a:r>
          </a:p>
          <a:p>
            <a:pPr algn="ctr" defTabSz="914400"/>
            <a:r>
              <a:rPr lang="ru-RU" sz="1200" b="1">
                <a:latin typeface="Times New Roman" pitchFamily="18" charset="0"/>
                <a:cs typeface="Times New Roman" pitchFamily="18" charset="0"/>
              </a:rPr>
              <a:t> СОВЕТ МАСТЕРОВ</a:t>
            </a:r>
            <a:endParaRPr lang="ru-RU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4" name="Скругленный прямоугольник 21"/>
          <p:cNvSpPr>
            <a:spLocks noChangeArrowheads="1"/>
          </p:cNvSpPr>
          <p:nvPr/>
        </p:nvSpPr>
        <p:spPr bwMode="auto">
          <a:xfrm>
            <a:off x="7121525" y="4537075"/>
            <a:ext cx="1724025" cy="547688"/>
          </a:xfrm>
          <a:prstGeom prst="roundRect">
            <a:avLst>
              <a:gd name="adj" fmla="val 16667"/>
            </a:avLst>
          </a:prstGeom>
          <a:solidFill>
            <a:srgbClr val="3338F7">
              <a:alpha val="76077"/>
            </a:srgbClr>
          </a:solidFill>
          <a:ln w="25400">
            <a:solidFill>
              <a:srgbClr val="D6E3BC"/>
            </a:solidFill>
            <a:round/>
            <a:headEnd/>
            <a:tailEnd/>
          </a:ln>
        </p:spPr>
        <p:txBody>
          <a:bodyPr anchor="ctr"/>
          <a:lstStyle/>
          <a:p>
            <a:pPr algn="ctr" defTabSz="914400"/>
            <a:r>
              <a:rPr lang="ru-RU" sz="1200" b="1">
                <a:latin typeface="Times New Roman" pitchFamily="18" charset="0"/>
                <a:cs typeface="Times New Roman" pitchFamily="18" charset="0"/>
              </a:rPr>
              <a:t>КРУГЛЫЙ СТОЛ ЭКОНОМИСТОВ</a:t>
            </a:r>
            <a:endParaRPr lang="ru-RU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5" name="Скругленный прямоугольник 22"/>
          <p:cNvSpPr>
            <a:spLocks noChangeArrowheads="1"/>
          </p:cNvSpPr>
          <p:nvPr/>
        </p:nvSpPr>
        <p:spPr bwMode="auto">
          <a:xfrm>
            <a:off x="347663" y="4718050"/>
            <a:ext cx="2463800" cy="4318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5400">
            <a:solidFill>
              <a:srgbClr val="D6E3BC"/>
            </a:solidFill>
            <a:round/>
            <a:headEnd/>
            <a:tailEnd/>
          </a:ln>
        </p:spPr>
        <p:txBody>
          <a:bodyPr anchor="ctr"/>
          <a:lstStyle/>
          <a:p>
            <a:pPr algn="ctr" defTabSz="914400"/>
            <a:r>
              <a:rPr lang="ru-RU" sz="1200" b="1">
                <a:latin typeface="Times New Roman" pitchFamily="18" charset="0"/>
                <a:cs typeface="Times New Roman" pitchFamily="18" charset="0"/>
              </a:rPr>
              <a:t>РАБОТА С ЭКСПЕРТАМИ</a:t>
            </a:r>
            <a:endParaRPr lang="ru-RU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6" name="Скругленный прямоугольник 23"/>
          <p:cNvSpPr>
            <a:spLocks noChangeArrowheads="1"/>
          </p:cNvSpPr>
          <p:nvPr/>
        </p:nvSpPr>
        <p:spPr bwMode="auto">
          <a:xfrm>
            <a:off x="347663" y="5284788"/>
            <a:ext cx="2463800" cy="9525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5400">
            <a:solidFill>
              <a:srgbClr val="D6E3BC"/>
            </a:solidFill>
            <a:round/>
            <a:headEnd/>
            <a:tailEnd/>
          </a:ln>
        </p:spPr>
        <p:txBody>
          <a:bodyPr anchor="ctr"/>
          <a:lstStyle/>
          <a:p>
            <a:pPr algn="ctr" defTabSz="914400"/>
            <a:r>
              <a:rPr lang="ru-RU" sz="1200" b="1">
                <a:latin typeface="Times New Roman" pitchFamily="18" charset="0"/>
                <a:cs typeface="Times New Roman" pitchFamily="18" charset="0"/>
              </a:rPr>
              <a:t>ОБУЧЕНИЕ ПО ВОПРОСАМ ПОДВЕДОМСТВЕННЫМ РОСТЕХНАДЗОРУ</a:t>
            </a:r>
            <a:endParaRPr lang="ru-RU" sz="12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4" name="Прямая соединительная линия 53"/>
          <p:cNvCxnSpPr>
            <a:stCxn id="2" idx="3"/>
          </p:cNvCxnSpPr>
          <p:nvPr/>
        </p:nvCxnSpPr>
        <p:spPr>
          <a:xfrm>
            <a:off x="7164388" y="612775"/>
            <a:ext cx="18716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9036050" y="612775"/>
            <a:ext cx="0" cy="41989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flipH="1">
            <a:off x="8845550" y="1868488"/>
            <a:ext cx="1905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H="1">
            <a:off x="8845550" y="2757488"/>
            <a:ext cx="1905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 flipH="1">
            <a:off x="8820150" y="3573463"/>
            <a:ext cx="1920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flipH="1">
            <a:off x="8820150" y="4076700"/>
            <a:ext cx="1920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 flipH="1">
            <a:off x="8820150" y="4797425"/>
            <a:ext cx="1920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14" name="Скругленный прямоугольник 26"/>
          <p:cNvSpPr>
            <a:spLocks noChangeArrowheads="1"/>
          </p:cNvSpPr>
          <p:nvPr/>
        </p:nvSpPr>
        <p:spPr bwMode="auto">
          <a:xfrm>
            <a:off x="2843213" y="1679575"/>
            <a:ext cx="1971675" cy="1173163"/>
          </a:xfrm>
          <a:prstGeom prst="roundRect">
            <a:avLst>
              <a:gd name="adj" fmla="val 16667"/>
            </a:avLst>
          </a:prstGeom>
          <a:solidFill>
            <a:srgbClr val="00B0F0">
              <a:alpha val="74117"/>
            </a:srgbClr>
          </a:solidFill>
          <a:ln w="25400">
            <a:solidFill>
              <a:srgbClr val="D6E3BC"/>
            </a:solidFill>
            <a:round/>
            <a:headEnd/>
            <a:tailEnd/>
          </a:ln>
        </p:spPr>
        <p:txBody>
          <a:bodyPr anchor="ctr"/>
          <a:lstStyle/>
          <a:p>
            <a:pPr algn="ctr" defTabSz="914400"/>
            <a:r>
              <a:rPr lang="ru-RU" sz="1200" b="1">
                <a:latin typeface="Times New Roman" pitchFamily="18" charset="0"/>
                <a:cs typeface="Times New Roman" pitchFamily="18" charset="0"/>
              </a:rPr>
              <a:t>ОБУЧЕНИЕ СТУДЕНТОВ В ВУЗах (53 СТУДЕНТА):</a:t>
            </a:r>
          </a:p>
          <a:p>
            <a:pPr algn="ctr" defTabSz="914400"/>
            <a:r>
              <a:rPr lang="ru-RU" sz="1200" b="1">
                <a:latin typeface="Times New Roman" pitchFamily="18" charset="0"/>
                <a:cs typeface="Times New Roman" pitchFamily="18" charset="0"/>
              </a:rPr>
              <a:t>- ПО ГОСКВОТЕ;</a:t>
            </a:r>
          </a:p>
          <a:p>
            <a:pPr algn="ctr" defTabSz="914400"/>
            <a:r>
              <a:rPr lang="ru-RU" sz="1200" b="1">
                <a:latin typeface="Times New Roman" pitchFamily="18" charset="0"/>
                <a:cs typeface="Times New Roman" pitchFamily="18" charset="0"/>
              </a:rPr>
              <a:t>- ЗА СОБСТВЕННЫЕ СРЕДСТВА</a:t>
            </a:r>
            <a:endParaRPr lang="ru-RU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Овал 43"/>
          <p:cNvSpPr>
            <a:spLocks noChangeArrowheads="1"/>
          </p:cNvSpPr>
          <p:nvPr/>
        </p:nvSpPr>
        <p:spPr bwMode="auto">
          <a:xfrm>
            <a:off x="3635375" y="2781300"/>
            <a:ext cx="1485900" cy="1114425"/>
          </a:xfrm>
          <a:prstGeom prst="ellipse">
            <a:avLst/>
          </a:prstGeom>
          <a:solidFill>
            <a:srgbClr val="FFFFFF"/>
          </a:solidFill>
          <a:ln w="25400">
            <a:solidFill>
              <a:srgbClr val="4BACC6"/>
            </a:solidFill>
            <a:round/>
            <a:headEnd/>
            <a:tailEnd/>
          </a:ln>
        </p:spPr>
        <p:txBody>
          <a:bodyPr anchor="ctr"/>
          <a:lstStyle/>
          <a:p>
            <a:pPr algn="ctr" defTabSz="914400">
              <a:defRPr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НГТУ-НОЦ</a:t>
            </a:r>
          </a:p>
          <a:p>
            <a:pPr algn="ctr" defTabSz="914400">
              <a:defRPr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НГАСУ</a:t>
            </a:r>
          </a:p>
          <a:p>
            <a:pPr algn="ctr" defTabSz="914400">
              <a:defRPr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ТПУ</a:t>
            </a:r>
          </a:p>
          <a:p>
            <a:pPr algn="ctr" defTabSz="914400">
              <a:defRPr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РХТУ</a:t>
            </a:r>
          </a:p>
          <a:p>
            <a:pPr algn="ctr" defTabSz="914400">
              <a:defRPr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НГУ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6" name="Скругленный прямоугольник 41"/>
          <p:cNvSpPr>
            <a:spLocks noChangeArrowheads="1"/>
          </p:cNvSpPr>
          <p:nvPr/>
        </p:nvSpPr>
        <p:spPr bwMode="auto">
          <a:xfrm>
            <a:off x="3013075" y="3940175"/>
            <a:ext cx="1666875" cy="571500"/>
          </a:xfrm>
          <a:prstGeom prst="roundRect">
            <a:avLst>
              <a:gd name="adj" fmla="val 16667"/>
            </a:avLst>
          </a:prstGeom>
          <a:solidFill>
            <a:srgbClr val="00B0F0">
              <a:alpha val="70979"/>
            </a:srgbClr>
          </a:solidFill>
          <a:ln w="25400">
            <a:solidFill>
              <a:srgbClr val="D6E3BC"/>
            </a:solidFill>
            <a:round/>
            <a:headEnd/>
            <a:tailEnd/>
          </a:ln>
        </p:spPr>
        <p:txBody>
          <a:bodyPr anchor="ctr"/>
          <a:lstStyle/>
          <a:p>
            <a:pPr algn="ctr" defTabSz="914400"/>
            <a:r>
              <a:rPr lang="ru-RU" sz="1200" b="1">
                <a:latin typeface="Times New Roman" pitchFamily="18" charset="0"/>
                <a:cs typeface="Times New Roman" pitchFamily="18" charset="0"/>
              </a:rPr>
              <a:t>ОБУЧЕНИЕ В </a:t>
            </a:r>
          </a:p>
          <a:p>
            <a:pPr algn="ctr" defTabSz="914400"/>
            <a:r>
              <a:rPr lang="ru-RU" sz="1200" b="1">
                <a:latin typeface="Times New Roman" pitchFamily="18" charset="0"/>
                <a:cs typeface="Times New Roman" pitchFamily="18" charset="0"/>
              </a:rPr>
              <a:t>ТУ КОЛЕДЖАХ</a:t>
            </a:r>
            <a:endParaRPr lang="ru-RU" sz="12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4" name="Прямая со стрелкой 73"/>
          <p:cNvCxnSpPr>
            <a:endCxn id="20514" idx="0"/>
          </p:cNvCxnSpPr>
          <p:nvPr/>
        </p:nvCxnSpPr>
        <p:spPr>
          <a:xfrm flipH="1">
            <a:off x="3829050" y="865188"/>
            <a:ext cx="17463" cy="8143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/>
          <p:nvPr/>
        </p:nvCxnSpPr>
        <p:spPr>
          <a:xfrm>
            <a:off x="3851275" y="3716338"/>
            <a:ext cx="0" cy="2460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 стрелкой 82"/>
          <p:cNvCxnSpPr/>
          <p:nvPr/>
        </p:nvCxnSpPr>
        <p:spPr>
          <a:xfrm>
            <a:off x="5937250" y="865188"/>
            <a:ext cx="0" cy="488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196850" y="5876925"/>
            <a:ext cx="1651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182563" y="4910138"/>
            <a:ext cx="2000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22" name="Прямая со стрелкой 32"/>
          <p:cNvCxnSpPr>
            <a:cxnSpLocks noChangeShapeType="1"/>
          </p:cNvCxnSpPr>
          <p:nvPr/>
        </p:nvCxnSpPr>
        <p:spPr bwMode="auto">
          <a:xfrm>
            <a:off x="5945188" y="2505075"/>
            <a:ext cx="0" cy="276225"/>
          </a:xfrm>
          <a:prstGeom prst="straightConnector1">
            <a:avLst/>
          </a:prstGeom>
          <a:noFill/>
          <a:ln w="9525">
            <a:solidFill>
              <a:srgbClr val="4579B8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7003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5732463"/>
            <a:ext cx="1500187" cy="906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291" name="Rectangle 1"/>
          <p:cNvSpPr>
            <a:spLocks noGrp="1" noChangeArrowheads="1"/>
          </p:cNvSpPr>
          <p:nvPr>
            <p:ph type="title"/>
          </p:nvPr>
        </p:nvSpPr>
        <p:spPr>
          <a:xfrm>
            <a:off x="500063" y="214313"/>
            <a:ext cx="8228012" cy="463550"/>
          </a:xfrm>
        </p:spPr>
        <p:txBody>
          <a:bodyPr/>
          <a:lstStyle/>
          <a:p>
            <a:pPr algn="ctr" eaLnBrk="1" hangingPunct="1">
              <a:lnSpc>
                <a:spcPct val="93000"/>
              </a:lnSpc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Кадровый потенциал</a:t>
            </a:r>
            <a:endParaRPr lang="en-GB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2" name="Rectangle 2"/>
          <p:cNvSpPr>
            <a:spLocks noGrp="1" noChangeArrowheads="1"/>
          </p:cNvSpPr>
          <p:nvPr>
            <p:ph idx="1"/>
          </p:nvPr>
        </p:nvSpPr>
        <p:spPr>
          <a:xfrm>
            <a:off x="251460" y="845389"/>
            <a:ext cx="8892540" cy="6429375"/>
          </a:xfrm>
        </p:spPr>
        <p:txBody>
          <a:bodyPr/>
          <a:lstStyle/>
          <a:p>
            <a:pPr eaLnBrk="1" hangingPunct="1">
              <a:lnSpc>
                <a:spcPct val="101000"/>
              </a:lnSpc>
              <a:buFont typeface="Wingdings 2" pitchFamily="18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lnSpc>
                <a:spcPct val="101000"/>
              </a:lnSpc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ХК ОАО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НЭВЗ-Союз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–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взят курс на омоложение коллектива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lnSpc>
                <a:spcPct val="101000"/>
              </a:lnSpc>
              <a:buFont typeface="Wingdings 2" pitchFamily="18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Инженерно-технические работники в возрасте до 30 лет составляют 33,6 %.</a:t>
            </a:r>
          </a:p>
          <a:p>
            <a:pPr eaLnBrk="1" hangingPunct="1">
              <a:lnSpc>
                <a:spcPct val="101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01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 eaLnBrk="1" hangingPunct="1">
              <a:lnSpc>
                <a:spcPct val="101000"/>
              </a:lnSpc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Повышение квалификации персонала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происходит на различных курсах,</a:t>
            </a:r>
          </a:p>
          <a:p>
            <a:pPr algn="r" eaLnBrk="1" hangingPunct="1">
              <a:lnSpc>
                <a:spcPct val="101000"/>
              </a:lnSpc>
              <a:buFont typeface="Wingdings 2" pitchFamily="18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корпоративных учебах, участии в работе общественных формирований </a:t>
            </a:r>
          </a:p>
          <a:p>
            <a:pPr algn="r" eaLnBrk="1" hangingPunct="1">
              <a:lnSpc>
                <a:spcPct val="101000"/>
              </a:lnSpc>
              <a:buFont typeface="Wingdings 2" pitchFamily="18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(Совет мастеров, Совет технологов, Круглый стол экономистов) </a:t>
            </a:r>
          </a:p>
          <a:p>
            <a:pPr algn="r" eaLnBrk="1" hangingPunct="1">
              <a:lnSpc>
                <a:spcPct val="101000"/>
              </a:lnSpc>
              <a:buFont typeface="Wingdings 2" pitchFamily="18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Школе Генерального директора.</a:t>
            </a:r>
          </a:p>
          <a:p>
            <a:pPr algn="r" eaLnBrk="1" hangingPunct="1">
              <a:lnSpc>
                <a:spcPct val="101000"/>
              </a:lnSpc>
              <a:buFont typeface="Wingdings 2" pitchFamily="18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lnSpc>
                <a:spcPct val="101000"/>
              </a:lnSpc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600" b="1" dirty="0" err="1" smtClean="0">
                <a:latin typeface="Times New Roman" pitchFamily="18" charset="0"/>
                <a:cs typeface="Times New Roman" pitchFamily="18" charset="0"/>
              </a:rPr>
              <a:t>Связь</a:t>
            </a:r>
            <a:r>
              <a:rPr lang="en-GB" sz="1600" b="1" dirty="0" smtClean="0"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en-GB" sz="1600" b="1" dirty="0" err="1" smtClean="0">
                <a:latin typeface="Times New Roman" pitchFamily="18" charset="0"/>
                <a:cs typeface="Times New Roman" pitchFamily="18" charset="0"/>
              </a:rPr>
              <a:t>высшими</a:t>
            </a:r>
            <a:r>
              <a:rPr lang="en-GB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latin typeface="Times New Roman" pitchFamily="18" charset="0"/>
                <a:cs typeface="Times New Roman" pitchFamily="18" charset="0"/>
              </a:rPr>
              <a:t>учебными</a:t>
            </a:r>
            <a:r>
              <a:rPr lang="en-GB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b="1" dirty="0" err="1" smtClean="0">
                <a:latin typeface="Times New Roman" pitchFamily="18" charset="0"/>
                <a:cs typeface="Times New Roman" pitchFamily="18" charset="0"/>
              </a:rPr>
              <a:t>заведениями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01000"/>
              </a:lnSpc>
              <a:buFont typeface="Wingdings 2" pitchFamily="18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Начиная с 2000 года ХК ОАО “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НЭВЗ-Союз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” ведет работу </a:t>
            </a:r>
          </a:p>
          <a:p>
            <a:pPr eaLnBrk="1" hangingPunct="1">
              <a:lnSpc>
                <a:spcPct val="101000"/>
              </a:lnSpc>
              <a:buFont typeface="Wingdings 2" pitchFamily="18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 целевой контрактной подготовке специалистов в вузах города за </a:t>
            </a:r>
          </a:p>
          <a:p>
            <a:pPr eaLnBrk="1" hangingPunct="1">
              <a:lnSpc>
                <a:spcPct val="101000"/>
              </a:lnSpc>
              <a:buFont typeface="Wingdings 2" pitchFamily="18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счет средств предприятия. За прошедший период было заключено 45 </a:t>
            </a:r>
          </a:p>
          <a:p>
            <a:pPr eaLnBrk="1" hangingPunct="1">
              <a:lnSpc>
                <a:spcPct val="101000"/>
              </a:lnSpc>
              <a:buFont typeface="Wingdings 2" pitchFamily="18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контрактов с такой формой оплаты, в том числе для обучения</a:t>
            </a:r>
          </a:p>
          <a:p>
            <a:pPr eaLnBrk="1" hangingPunct="1">
              <a:lnSpc>
                <a:spcPct val="101000"/>
              </a:lnSpc>
              <a:buFont typeface="Wingdings 2" pitchFamily="18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 НГТУ – 33, в НГАСУ – 10, СГУПС – 1,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СибУПК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– 1</a:t>
            </a:r>
          </a:p>
          <a:p>
            <a:pPr algn="r" eaLnBrk="1" hangingPunct="1">
              <a:lnSpc>
                <a:spcPct val="101000"/>
              </a:lnSpc>
              <a:buFont typeface="Wingdings 2" pitchFamily="18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2009 году  направлены на обучение по областной </a:t>
            </a:r>
          </a:p>
          <a:p>
            <a:pPr algn="r" eaLnBrk="1" hangingPunct="1">
              <a:lnSpc>
                <a:spcPct val="101000"/>
              </a:lnSpc>
              <a:buFont typeface="Wingdings 2" pitchFamily="18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квоте 3 человека, по федеральной квоте 17. В настоящее время по направлению </a:t>
            </a:r>
          </a:p>
          <a:p>
            <a:pPr algn="r" eaLnBrk="1" hangingPunct="1">
              <a:lnSpc>
                <a:spcPct val="101000"/>
              </a:lnSpc>
              <a:buFont typeface="Wingdings 2" pitchFamily="18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ХК ОАО “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НЭВЗ-Союз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” в НГТУ обучается 34 студента, в НГАСУ – 10.</a:t>
            </a:r>
            <a:endParaRPr lang="en-GB" sz="1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01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3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35483" y="895033"/>
            <a:ext cx="1974850" cy="12525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2294" name="Picture 7" descr="Картинка 39 из 1172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396" y="1530508"/>
            <a:ext cx="2228042" cy="2025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5" descr="Картинка 30 из 17023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13184" y="3556000"/>
            <a:ext cx="2500312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00" y="3694113"/>
            <a:ext cx="1571625" cy="1092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315" name="Text Box 1"/>
          <p:cNvSpPr txBox="1">
            <a:spLocks noChangeArrowheads="1"/>
          </p:cNvSpPr>
          <p:nvPr/>
        </p:nvSpPr>
        <p:spPr bwMode="auto">
          <a:xfrm>
            <a:off x="857250" y="52388"/>
            <a:ext cx="7715250" cy="1277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46800" rIns="0" bIns="0" anchor="b"/>
          <a:lstStyle/>
          <a:p>
            <a:pPr algn="ctr">
              <a:lnSpc>
                <a:spcPct val="101000"/>
              </a:lnSpc>
              <a:spcBef>
                <a:spcPts val="650"/>
              </a:spcBef>
              <a:buClr>
                <a:srgbClr val="0BD0D9"/>
              </a:buClr>
              <a:buSzPct val="95000"/>
              <a:buFont typeface="Wingdings 2" pitchFamily="18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Научно-производственная база </a:t>
            </a:r>
            <a:r>
              <a:rPr lang="en-GB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GB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GB" sz="28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6" name="Text Box 2"/>
          <p:cNvSpPr txBox="1">
            <a:spLocks noChangeArrowheads="1"/>
          </p:cNvSpPr>
          <p:nvPr/>
        </p:nvSpPr>
        <p:spPr bwMode="auto">
          <a:xfrm>
            <a:off x="142875" y="835819"/>
            <a:ext cx="9001125" cy="4389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261938" indent="-261938">
              <a:lnSpc>
                <a:spcPct val="101000"/>
              </a:lnSpc>
              <a:spcBef>
                <a:spcPts val="650"/>
              </a:spcBef>
              <a:buClr>
                <a:srgbClr val="0BD0D9"/>
              </a:buClr>
              <a:buSzPct val="95000"/>
              <a:buFont typeface="Wingdings 2" pitchFamily="18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10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1938" indent="-261938">
              <a:lnSpc>
                <a:spcPct val="101000"/>
              </a:lnSpc>
              <a:spcBef>
                <a:spcPts val="65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аучно-техническ</a:t>
            </a:r>
            <a:r>
              <a:rPr lang="ru-RU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ом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отдел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 ХК ОАО «</a:t>
            </a:r>
            <a:r>
              <a:rPr lang="ru-RU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НЭВЗ-Союз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работает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21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человек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возглавляет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д.т.н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Мухин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В.В.</a:t>
            </a:r>
          </a:p>
          <a:p>
            <a:pPr marL="261938" indent="-261938">
              <a:lnSpc>
                <a:spcPct val="101000"/>
              </a:lnSpc>
              <a:spcBef>
                <a:spcPts val="650"/>
              </a:spcBef>
              <a:buClr>
                <a:srgbClr val="0BD0D9"/>
              </a:buClr>
              <a:buSzPct val="95000"/>
              <a:buFont typeface="Wingdings 2" pitchFamily="18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Научно-технический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отдел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отдел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занимается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261938" indent="-261938">
              <a:lnSpc>
                <a:spcPct val="101000"/>
              </a:lnSpc>
              <a:spcBef>
                <a:spcPts val="650"/>
              </a:spcBef>
              <a:buClr>
                <a:srgbClr val="0BD0D9"/>
              </a:buClr>
              <a:buSzPct val="95000"/>
              <a:buFont typeface="Wingdings 2" pitchFamily="18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-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разработкой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новых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технологий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производства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тонкой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технической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керамики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61938" indent="-261938">
              <a:lnSpc>
                <a:spcPct val="101000"/>
              </a:lnSpc>
              <a:spcBef>
                <a:spcPts val="650"/>
              </a:spcBef>
              <a:buClr>
                <a:srgbClr val="0BD0D9"/>
              </a:buClr>
              <a:buSzPct val="95000"/>
              <a:buFont typeface="Wingdings 2" pitchFamily="18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-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разработкой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керамических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составов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61938" indent="-261938">
              <a:lnSpc>
                <a:spcPct val="101000"/>
              </a:lnSpc>
              <a:spcBef>
                <a:spcPts val="650"/>
              </a:spcBef>
              <a:buClr>
                <a:srgbClr val="0BD0D9"/>
              </a:buClr>
              <a:buSzPct val="95000"/>
              <a:buFont typeface="Wingdings 2" pitchFamily="18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-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проведением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исследований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области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производства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тонкой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61938" indent="-261938">
              <a:lnSpc>
                <a:spcPct val="101000"/>
              </a:lnSpc>
              <a:spcBef>
                <a:spcPts val="650"/>
              </a:spcBef>
              <a:buClr>
                <a:srgbClr val="0BD0D9"/>
              </a:buClr>
              <a:buSzPct val="95000"/>
              <a:buFont typeface="Wingdings 2" pitchFamily="18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технической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керамики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в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том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числе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наноматериалов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61938" indent="-261938">
              <a:lnSpc>
                <a:spcPct val="101000"/>
              </a:lnSpc>
              <a:spcBef>
                <a:spcPts val="650"/>
              </a:spcBef>
              <a:buClr>
                <a:srgbClr val="0BD0D9"/>
              </a:buClr>
              <a:buSzPct val="95000"/>
              <a:buFont typeface="Wingdings 2" pitchFamily="18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1938" indent="-261938">
              <a:lnSpc>
                <a:spcPct val="101000"/>
              </a:lnSpc>
              <a:spcBef>
                <a:spcPts val="650"/>
              </a:spcBef>
              <a:buClr>
                <a:srgbClr val="0BD0D9"/>
              </a:buClr>
              <a:buSzPct val="95000"/>
              <a:buFont typeface="Wingdings 2" pitchFamily="18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7" name="Rectangle 3"/>
          <p:cNvSpPr>
            <a:spLocks noChangeArrowheads="1"/>
          </p:cNvSpPr>
          <p:nvPr/>
        </p:nvSpPr>
        <p:spPr bwMode="auto">
          <a:xfrm>
            <a:off x="357188" y="3464185"/>
            <a:ext cx="8572500" cy="339381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261938" indent="-261938">
              <a:lnSpc>
                <a:spcPct val="101000"/>
              </a:lnSpc>
              <a:spcBef>
                <a:spcPts val="650"/>
              </a:spcBef>
              <a:buClr>
                <a:srgbClr val="0BD0D9"/>
              </a:buClr>
              <a:buFont typeface="Wingdings 2" pitchFamily="18" charset="2"/>
              <a:buChar char=""/>
              <a:tabLst>
                <a:tab pos="261938" algn="l"/>
                <a:tab pos="709613" algn="l"/>
                <a:tab pos="1158875" algn="l"/>
                <a:tab pos="1608138" algn="l"/>
                <a:tab pos="2057400" algn="l"/>
                <a:tab pos="2506663" algn="l"/>
                <a:tab pos="2955925" algn="l"/>
                <a:tab pos="3405188" algn="l"/>
                <a:tab pos="3854450" algn="l"/>
                <a:tab pos="4303713" algn="l"/>
                <a:tab pos="4752975" algn="l"/>
                <a:tab pos="5202238" algn="l"/>
                <a:tab pos="5651500" algn="l"/>
                <a:tab pos="6100763" algn="l"/>
                <a:tab pos="6550025" algn="l"/>
                <a:tab pos="6999288" algn="l"/>
                <a:tab pos="7448550" algn="l"/>
                <a:tab pos="7897813" algn="l"/>
                <a:tab pos="8347075" algn="l"/>
                <a:tab pos="8796338" algn="l"/>
                <a:tab pos="9245600" algn="l"/>
              </a:tabLst>
            </a:pP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Центральная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заводская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лаборатория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работает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человек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Занимается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анализом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текущей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продукции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1938" indent="-261938">
              <a:lnSpc>
                <a:spcPct val="101000"/>
              </a:lnSpc>
              <a:spcBef>
                <a:spcPts val="650"/>
              </a:spcBef>
              <a:buClr>
                <a:srgbClr val="0BD0D9"/>
              </a:buClr>
              <a:tabLst>
                <a:tab pos="261938" algn="l"/>
                <a:tab pos="709613" algn="l"/>
                <a:tab pos="1158875" algn="l"/>
                <a:tab pos="1608138" algn="l"/>
                <a:tab pos="2057400" algn="l"/>
                <a:tab pos="2506663" algn="l"/>
                <a:tab pos="2955925" algn="l"/>
                <a:tab pos="3405188" algn="l"/>
                <a:tab pos="3854450" algn="l"/>
                <a:tab pos="4303713" algn="l"/>
                <a:tab pos="4752975" algn="l"/>
                <a:tab pos="5202238" algn="l"/>
                <a:tab pos="5651500" algn="l"/>
                <a:tab pos="6100763" algn="l"/>
                <a:tab pos="6550025" algn="l"/>
                <a:tab pos="6999288" algn="l"/>
                <a:tab pos="7448550" algn="l"/>
                <a:tab pos="7897813" algn="l"/>
                <a:tab pos="8347075" algn="l"/>
                <a:tab pos="8796338" algn="l"/>
                <a:tab pos="9245600" algn="l"/>
              </a:tabLst>
            </a:pPr>
            <a:endParaRPr lang="en-GB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1938" indent="-261938">
              <a:spcBef>
                <a:spcPts val="650"/>
              </a:spcBef>
              <a:buClr>
                <a:srgbClr val="0BD0D9"/>
              </a:buClr>
              <a:buFont typeface="Wingdings 2" pitchFamily="18" charset="2"/>
              <a:buChar char=""/>
              <a:tabLst>
                <a:tab pos="261938" algn="l"/>
                <a:tab pos="709613" algn="l"/>
                <a:tab pos="1158875" algn="l"/>
                <a:tab pos="1608138" algn="l"/>
                <a:tab pos="2057400" algn="l"/>
                <a:tab pos="2506663" algn="l"/>
                <a:tab pos="2955925" algn="l"/>
                <a:tab pos="3405188" algn="l"/>
                <a:tab pos="3854450" algn="l"/>
                <a:tab pos="4303713" algn="l"/>
                <a:tab pos="4752975" algn="l"/>
                <a:tab pos="5202238" algn="l"/>
                <a:tab pos="5651500" algn="l"/>
                <a:tab pos="6100763" algn="l"/>
                <a:tab pos="6550025" algn="l"/>
                <a:tab pos="6999288" algn="l"/>
                <a:tab pos="7448550" algn="l"/>
                <a:tab pos="7897813" algn="l"/>
                <a:tab pos="8347075" algn="l"/>
                <a:tab pos="8796338" algn="l"/>
                <a:tab pos="9245600" algn="l"/>
              </a:tabLst>
            </a:pP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Технический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отдел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керамике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работает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человек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61938" indent="-261938">
              <a:spcBef>
                <a:spcPts val="650"/>
              </a:spcBef>
              <a:buClr>
                <a:srgbClr val="0BD0D9"/>
              </a:buClr>
              <a:tabLst>
                <a:tab pos="261938" algn="l"/>
                <a:tab pos="709613" algn="l"/>
                <a:tab pos="1158875" algn="l"/>
                <a:tab pos="1608138" algn="l"/>
                <a:tab pos="2057400" algn="l"/>
                <a:tab pos="2506663" algn="l"/>
                <a:tab pos="2955925" algn="l"/>
                <a:tab pos="3405188" algn="l"/>
                <a:tab pos="3854450" algn="l"/>
                <a:tab pos="4303713" algn="l"/>
                <a:tab pos="4752975" algn="l"/>
                <a:tab pos="5202238" algn="l"/>
                <a:tab pos="5651500" algn="l"/>
                <a:tab pos="6100763" algn="l"/>
                <a:tab pos="6550025" algn="l"/>
                <a:tab pos="6999288" algn="l"/>
                <a:tab pos="7448550" algn="l"/>
                <a:tab pos="7897813" algn="l"/>
                <a:tab pos="8347075" algn="l"/>
                <a:tab pos="8796338" algn="l"/>
                <a:tab pos="9245600" algn="l"/>
              </a:tabLst>
            </a:pP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занимается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внедрением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новых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видов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продукции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производство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261938" indent="-261938">
              <a:spcBef>
                <a:spcPts val="650"/>
              </a:spcBef>
              <a:buClr>
                <a:srgbClr val="0BD0D9"/>
              </a:buClr>
              <a:tabLst>
                <a:tab pos="261938" algn="l"/>
                <a:tab pos="709613" algn="l"/>
                <a:tab pos="1158875" algn="l"/>
                <a:tab pos="1608138" algn="l"/>
                <a:tab pos="2057400" algn="l"/>
                <a:tab pos="2506663" algn="l"/>
                <a:tab pos="2955925" algn="l"/>
                <a:tab pos="3405188" algn="l"/>
                <a:tab pos="3854450" algn="l"/>
                <a:tab pos="4303713" algn="l"/>
                <a:tab pos="4752975" algn="l"/>
                <a:tab pos="5202238" algn="l"/>
                <a:tab pos="5651500" algn="l"/>
                <a:tab pos="6100763" algn="l"/>
                <a:tab pos="6550025" algn="l"/>
                <a:tab pos="6999288" algn="l"/>
                <a:tab pos="7448550" algn="l"/>
                <a:tab pos="7897813" algn="l"/>
                <a:tab pos="8347075" algn="l"/>
                <a:tab pos="8796338" algn="l"/>
                <a:tab pos="9245600" algn="l"/>
              </a:tabLst>
            </a:pP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занимается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технологической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подготовкой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производства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61938" indent="-261938">
              <a:spcBef>
                <a:spcPts val="650"/>
              </a:spcBef>
              <a:buClr>
                <a:srgbClr val="0BD0D9"/>
              </a:buClr>
              <a:tabLst>
                <a:tab pos="261938" algn="l"/>
                <a:tab pos="709613" algn="l"/>
                <a:tab pos="1158875" algn="l"/>
                <a:tab pos="1608138" algn="l"/>
                <a:tab pos="2057400" algn="l"/>
                <a:tab pos="2506663" algn="l"/>
                <a:tab pos="2955925" algn="l"/>
                <a:tab pos="3405188" algn="l"/>
                <a:tab pos="3854450" algn="l"/>
                <a:tab pos="4303713" algn="l"/>
                <a:tab pos="4752975" algn="l"/>
                <a:tab pos="5202238" algn="l"/>
                <a:tab pos="5651500" algn="l"/>
                <a:tab pos="6100763" algn="l"/>
                <a:tab pos="6550025" algn="l"/>
                <a:tab pos="6999288" algn="l"/>
                <a:tab pos="7448550" algn="l"/>
                <a:tab pos="7897813" algn="l"/>
                <a:tab pos="8347075" algn="l"/>
                <a:tab pos="8796338" algn="l"/>
                <a:tab pos="9245600" algn="l"/>
              </a:tabLst>
            </a:pP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разработкой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технологических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процессов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производство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керамических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изделий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marL="261938" indent="-261938">
              <a:spcBef>
                <a:spcPts val="650"/>
              </a:spcBef>
              <a:buClr>
                <a:srgbClr val="0BD0D9"/>
              </a:buClr>
              <a:tabLst>
                <a:tab pos="261938" algn="l"/>
                <a:tab pos="709613" algn="l"/>
                <a:tab pos="1158875" algn="l"/>
                <a:tab pos="1608138" algn="l"/>
                <a:tab pos="2057400" algn="l"/>
                <a:tab pos="2506663" algn="l"/>
                <a:tab pos="2955925" algn="l"/>
                <a:tab pos="3405188" algn="l"/>
                <a:tab pos="3854450" algn="l"/>
                <a:tab pos="4303713" algn="l"/>
                <a:tab pos="4752975" algn="l"/>
                <a:tab pos="5202238" algn="l"/>
                <a:tab pos="5651500" algn="l"/>
                <a:tab pos="6100763" algn="l"/>
                <a:tab pos="6550025" algn="l"/>
                <a:tab pos="6999288" algn="l"/>
                <a:tab pos="7448550" algn="l"/>
                <a:tab pos="7897813" algn="l"/>
                <a:tab pos="8347075" algn="l"/>
                <a:tab pos="8796338" algn="l"/>
                <a:tab pos="9245600" algn="l"/>
              </a:tabLst>
            </a:pP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внедрением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производство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запроектированных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технологических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процессов</a:t>
            </a:r>
            <a:r>
              <a:rPr lang="en-GB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61938" indent="-261938">
              <a:lnSpc>
                <a:spcPct val="101000"/>
              </a:lnSpc>
              <a:spcBef>
                <a:spcPts val="650"/>
              </a:spcBef>
              <a:buClr>
                <a:srgbClr val="00CC99"/>
              </a:buClr>
              <a:tabLst>
                <a:tab pos="261938" algn="l"/>
                <a:tab pos="709613" algn="l"/>
                <a:tab pos="1158875" algn="l"/>
                <a:tab pos="1608138" algn="l"/>
                <a:tab pos="2057400" algn="l"/>
                <a:tab pos="2506663" algn="l"/>
                <a:tab pos="2955925" algn="l"/>
                <a:tab pos="3405188" algn="l"/>
                <a:tab pos="3854450" algn="l"/>
                <a:tab pos="4303713" algn="l"/>
                <a:tab pos="4752975" algn="l"/>
                <a:tab pos="5202238" algn="l"/>
                <a:tab pos="5651500" algn="l"/>
                <a:tab pos="6100763" algn="l"/>
                <a:tab pos="6550025" algn="l"/>
                <a:tab pos="6999288" algn="l"/>
                <a:tab pos="7448550" algn="l"/>
                <a:tab pos="7897813" algn="l"/>
                <a:tab pos="8347075" algn="l"/>
                <a:tab pos="8796338" algn="l"/>
                <a:tab pos="9245600" algn="l"/>
              </a:tabLst>
            </a:pPr>
            <a:endParaRPr lang="en-GB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1938" indent="-261938">
              <a:lnSpc>
                <a:spcPct val="101000"/>
              </a:lnSpc>
              <a:spcBef>
                <a:spcPts val="650"/>
              </a:spcBef>
              <a:buClr>
                <a:srgbClr val="0BD0D9"/>
              </a:buClr>
              <a:tabLst>
                <a:tab pos="261938" algn="l"/>
                <a:tab pos="709613" algn="l"/>
                <a:tab pos="1158875" algn="l"/>
                <a:tab pos="1608138" algn="l"/>
                <a:tab pos="2057400" algn="l"/>
                <a:tab pos="2506663" algn="l"/>
                <a:tab pos="2955925" algn="l"/>
                <a:tab pos="3405188" algn="l"/>
                <a:tab pos="3854450" algn="l"/>
                <a:tab pos="4303713" algn="l"/>
                <a:tab pos="4752975" algn="l"/>
                <a:tab pos="5202238" algn="l"/>
                <a:tab pos="5651500" algn="l"/>
                <a:tab pos="6100763" algn="l"/>
                <a:tab pos="6550025" algn="l"/>
                <a:tab pos="6999288" algn="l"/>
                <a:tab pos="7448550" algn="l"/>
                <a:tab pos="7897813" algn="l"/>
                <a:tab pos="8347075" algn="l"/>
                <a:tab pos="8796338" algn="l"/>
                <a:tab pos="9245600" algn="l"/>
              </a:tabLst>
            </a:pPr>
            <a:r>
              <a:rPr lang="en-GB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3318" name="Picture 4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58063" y="4357688"/>
            <a:ext cx="1663700" cy="971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319" name="Picture 6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29500" y="2000250"/>
            <a:ext cx="1571625" cy="1030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68202" y="274638"/>
            <a:ext cx="5518597" cy="776922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Подумай о своем завтра, сделай  свой выбор сегодня!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9266" name="Picture 2" descr="C:\Documents and Settings\Аньча\Рабочий стол\сотрудничество фото\sotrudnichestvo_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539" y="1171710"/>
            <a:ext cx="3434366" cy="2296732"/>
          </a:xfrm>
          <a:prstGeom prst="rect">
            <a:avLst/>
          </a:prstGeom>
          <a:noFill/>
        </p:spPr>
      </p:pic>
      <p:pic>
        <p:nvPicPr>
          <p:cNvPr id="139267" name="Picture 3" descr="C:\Documents and Settings\Аньча\Рабочий стол\сотрудничество фото\sotrudnichestvo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4738" y="3295047"/>
            <a:ext cx="3022061" cy="337620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123944" y="1171710"/>
            <a:ext cx="4562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Молодая, перспективная, динамично развивающаяся компания ЗАО «НЭВЗ-КЕРАМИКС» приглашает на работу молодых ученых, выпускников технических ВУЗов, желающих реализовать свой потенциал в производстве технической керамики.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3539" y="3644721"/>
            <a:ext cx="517730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Работа в ЗАО «НЭВЗ-КЕРАМИКС» это:</a:t>
            </a:r>
          </a:p>
          <a:p>
            <a:pPr>
              <a:buFont typeface="Wingdings" pitchFamily="2" charset="2"/>
              <a:buChar char="§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достойный заработок;</a:t>
            </a:r>
          </a:p>
          <a:p>
            <a:pPr>
              <a:buFont typeface="Wingdings" pitchFamily="2" charset="2"/>
              <a:buChar char="§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работа в профессиональной и талантливой команде экспертов;</a:t>
            </a:r>
          </a:p>
          <a:p>
            <a:pPr>
              <a:buFont typeface="Wingdings" pitchFamily="2" charset="2"/>
              <a:buChar char="§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быстрое развитие технических навыков;</a:t>
            </a:r>
          </a:p>
          <a:p>
            <a:pPr>
              <a:buFont typeface="Wingdings" pitchFamily="2" charset="2"/>
              <a:buChar char="§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возможность вести научную деятельность и непрерывно повышать свою квалификацию.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Мы ищем хорошо мотивированных и способных выпускников, желающих стать экспертами в керамическом производстве.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"/>
          <p:cNvSpPr txBox="1">
            <a:spLocks noChangeArrowheads="1"/>
          </p:cNvSpPr>
          <p:nvPr/>
        </p:nvSpPr>
        <p:spPr bwMode="auto">
          <a:xfrm>
            <a:off x="928688" y="2714625"/>
            <a:ext cx="7026275" cy="71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Благодар</a:t>
            </a:r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им</a:t>
            </a:r>
            <a:r>
              <a:rPr lang="en-GB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en-GB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внимание</a:t>
            </a:r>
            <a:r>
              <a:rPr lang="en-GB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40963" name="Text Box 2"/>
          <p:cNvSpPr txBox="1">
            <a:spLocks noChangeArrowheads="1"/>
          </p:cNvSpPr>
          <p:nvPr/>
        </p:nvSpPr>
        <p:spPr bwMode="auto">
          <a:xfrm>
            <a:off x="1387720" y="3429000"/>
            <a:ext cx="5072063" cy="1979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ru-RU" dirty="0" smtClean="0"/>
              <a:t>Тел. (383) 225 82 75</a:t>
            </a:r>
          </a:p>
          <a:p>
            <a:r>
              <a:rPr lang="ru-RU" dirty="0" smtClean="0"/>
              <a:t>Отдел по работе с персоналом</a:t>
            </a:r>
            <a:r>
              <a:rPr lang="ru-RU" smtClean="0"/>
              <a:t>: (383)2 </a:t>
            </a:r>
            <a:r>
              <a:rPr lang="ru-RU" dirty="0" smtClean="0"/>
              <a:t>287 171 </a:t>
            </a: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860675"/>
            <a:ext cx="2735263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508500"/>
            <a:ext cx="2735263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303588" y="4802188"/>
            <a:ext cx="5243512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Металлокерамические</a:t>
            </a:r>
            <a:r>
              <a:rPr lang="en-GB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генераторные</a:t>
            </a:r>
            <a:r>
              <a:rPr lang="en-GB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лампы</a:t>
            </a:r>
            <a:endParaRPr lang="en-GB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Выходная м</a:t>
            </a:r>
            <a:r>
              <a:rPr lang="en-GB" b="1" dirty="0" err="1">
                <a:latin typeface="Times New Roman" pitchFamily="18" charset="0"/>
                <a:cs typeface="Times New Roman" pitchFamily="18" charset="0"/>
              </a:rPr>
              <a:t>ощность</a:t>
            </a:r>
            <a:r>
              <a:rPr lang="en-GB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buFont typeface="Tahoma" pitchFamily="34" charset="0"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непрерывном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режиме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от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800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Вт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Tahoma" pitchFamily="34" charset="0"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импульсном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режиме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от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375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Вт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128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кВт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-Диапазон рабочих частот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от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00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000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МГц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3303588" y="3548063"/>
            <a:ext cx="524351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Коаксиально-волноводные</a:t>
            </a:r>
            <a:r>
              <a:rPr lang="en-GB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модули</a:t>
            </a:r>
            <a:r>
              <a:rPr lang="en-GB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СВЧ </a:t>
            </a:r>
            <a:r>
              <a:rPr lang="en-GB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GB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металлокерамических</a:t>
            </a:r>
            <a:r>
              <a:rPr lang="en-GB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лампа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endParaRPr lang="en-GB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Диапазон</a:t>
            </a:r>
            <a:r>
              <a:rPr lang="en-GB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рабочих</a:t>
            </a:r>
            <a:r>
              <a:rPr lang="en-GB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частот</a:t>
            </a:r>
            <a:r>
              <a:rPr lang="en-GB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600 </a:t>
            </a:r>
            <a:r>
              <a:rPr lang="en-GB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МГц</a:t>
            </a:r>
            <a:r>
              <a:rPr lang="en-GB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GB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ГГц</a:t>
            </a:r>
            <a:endParaRPr lang="en-GB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Выходная</a:t>
            </a:r>
            <a:r>
              <a:rPr lang="en-GB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мощность</a:t>
            </a:r>
            <a:r>
              <a:rPr lang="en-GB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1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GB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Вт</a:t>
            </a:r>
            <a:r>
              <a:rPr lang="en-GB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3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en-GB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Вт</a:t>
            </a:r>
            <a:endParaRPr lang="en-GB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0" name="Text Box 5"/>
          <p:cNvSpPr txBox="1">
            <a:spLocks noChangeArrowheads="1"/>
          </p:cNvSpPr>
          <p:nvPr/>
        </p:nvSpPr>
        <p:spPr bwMode="auto">
          <a:xfrm>
            <a:off x="3303588" y="1889125"/>
            <a:ext cx="451326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Электронные вакуумные приборы 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 диапазоном частот 680 МГц – 4 ГГц (СВЧ-изделия) для систем радио- 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телекоммуникаций</a:t>
            </a:r>
          </a:p>
        </p:txBody>
      </p:sp>
      <p:sp>
        <p:nvSpPr>
          <p:cNvPr id="6151" name="Rectangle 6"/>
          <p:cNvSpPr>
            <a:spLocks noChangeArrowheads="1"/>
          </p:cNvSpPr>
          <p:nvPr/>
        </p:nvSpPr>
        <p:spPr bwMode="auto">
          <a:xfrm>
            <a:off x="3303588" y="2860675"/>
            <a:ext cx="42862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Полупроводниковые гибридные интегральные модули</a:t>
            </a:r>
          </a:p>
        </p:txBody>
      </p:sp>
      <p:pic>
        <p:nvPicPr>
          <p:cNvPr id="615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62100"/>
            <a:ext cx="2735263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153" name="Rectangle 8"/>
          <p:cNvSpPr>
            <a:spLocks noChangeArrowheads="1"/>
          </p:cNvSpPr>
          <p:nvPr/>
        </p:nvSpPr>
        <p:spPr bwMode="auto">
          <a:xfrm>
            <a:off x="4308475" y="498475"/>
            <a:ext cx="425132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>
                <a:latin typeface="Times New Roman" pitchFamily="18" charset="0"/>
                <a:cs typeface="Times New Roman" pitchFamily="18" charset="0"/>
              </a:rPr>
              <a:t>ЭЛЕКТРОННЫЕ ВАКУУМНЫЕ </a:t>
            </a:r>
          </a:p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>
                <a:latin typeface="Times New Roman" pitchFamily="18" charset="0"/>
                <a:cs typeface="Times New Roman" pitchFamily="18" charset="0"/>
              </a:rPr>
              <a:t>КОМПОНЕНТЫ СВЧ-ДИАПАЗОНА</a:t>
            </a:r>
          </a:p>
        </p:txBody>
      </p:sp>
    </p:spTree>
    <p:extLst>
      <p:ext uri="{BB962C8B-B14F-4D97-AF65-F5344CB8AC3E}">
        <p14:creationId xmlns:p14="http://schemas.microsoft.com/office/powerpoint/2010/main" val="128012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настасия\Documents\керамика\Роснано\реклама\фон Х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338" y="-201613"/>
            <a:ext cx="9431338" cy="701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1"/>
          <p:cNvSpPr txBox="1">
            <a:spLocks noChangeArrowheads="1"/>
          </p:cNvSpPr>
          <p:nvPr/>
        </p:nvSpPr>
        <p:spPr bwMode="auto">
          <a:xfrm>
            <a:off x="1203325" y="873125"/>
            <a:ext cx="4760913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sz="1400" b="1" u="sng">
                <a:latin typeface="Times New Roman" pitchFamily="18" charset="0"/>
                <a:cs typeface="Times New Roman" pitchFamily="18" charset="0"/>
              </a:rPr>
              <a:t>СИСТЕМЫ  РАДИОНАВИГАЦИИ И РАДИОСВЯЗИ</a:t>
            </a:r>
          </a:p>
        </p:txBody>
      </p:sp>
      <p:sp>
        <p:nvSpPr>
          <p:cNvPr id="7172" name="Rectangle 2"/>
          <p:cNvSpPr>
            <a:spLocks noChangeArrowheads="1"/>
          </p:cNvSpPr>
          <p:nvPr/>
        </p:nvSpPr>
        <p:spPr bwMode="auto">
          <a:xfrm>
            <a:off x="153988" y="2459038"/>
            <a:ext cx="24701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Средний десантный корабль на воздушной</a:t>
            </a:r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подушке проекта 12322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7243763" y="2830513"/>
            <a:ext cx="17621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Тяжелый атомный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ракетный крейсер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проекта 1144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17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88" y="1220788"/>
            <a:ext cx="1893887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175" name="Rectangle 5"/>
          <p:cNvSpPr>
            <a:spLocks noChangeArrowheads="1"/>
          </p:cNvSpPr>
          <p:nvPr/>
        </p:nvSpPr>
        <p:spPr bwMode="auto">
          <a:xfrm>
            <a:off x="2347913" y="2578100"/>
            <a:ext cx="2617787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Армейская авиация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(Боевой ударный вертолет Ка-52)</a:t>
            </a:r>
          </a:p>
        </p:txBody>
      </p:sp>
      <p:sp>
        <p:nvSpPr>
          <p:cNvPr id="7176" name="Rectangle 6"/>
          <p:cNvSpPr>
            <a:spLocks noChangeArrowheads="1"/>
          </p:cNvSpPr>
          <p:nvPr/>
        </p:nvSpPr>
        <p:spPr bwMode="auto">
          <a:xfrm>
            <a:off x="4792663" y="2781300"/>
            <a:ext cx="2357437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Зенитный пушечно-ракетный комплекс «Тунгуска»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14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14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14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15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71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575" y="1182688"/>
            <a:ext cx="1100138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1192213"/>
            <a:ext cx="2062162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1243013"/>
            <a:ext cx="20955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180" name="Text Box 10"/>
          <p:cNvSpPr txBox="1">
            <a:spLocks noChangeArrowheads="1"/>
          </p:cNvSpPr>
          <p:nvPr/>
        </p:nvSpPr>
        <p:spPr bwMode="auto">
          <a:xfrm>
            <a:off x="3581400" y="190500"/>
            <a:ext cx="56229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РИМЕНЯЕМОСТЬ ЭЛЕКТРОННЫХ КОМПОНЕНТОВ В ВОЕННОЙ ТЕХНИКЕ</a:t>
            </a:r>
            <a:endParaRPr lang="en-GB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GB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81" name="Text Box 2"/>
          <p:cNvSpPr txBox="1">
            <a:spLocks noChangeArrowheads="1"/>
          </p:cNvSpPr>
          <p:nvPr/>
        </p:nvSpPr>
        <p:spPr bwMode="auto">
          <a:xfrm>
            <a:off x="1468438" y="3630613"/>
            <a:ext cx="59134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sz="1400" b="1" u="sng">
                <a:latin typeface="Times New Roman" pitchFamily="18" charset="0"/>
              </a:rPr>
              <a:t>СИСТЕМЫ РАДИОЛОКАЦИИ И РАДИОНАВИГАЦИИ</a:t>
            </a:r>
          </a:p>
        </p:txBody>
      </p:sp>
      <p:pic>
        <p:nvPicPr>
          <p:cNvPr id="7182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4111625"/>
            <a:ext cx="1751012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3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4087813"/>
            <a:ext cx="1482725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184" name="Text Box 7"/>
          <p:cNvSpPr txBox="1">
            <a:spLocks noChangeArrowheads="1"/>
          </p:cNvSpPr>
          <p:nvPr/>
        </p:nvSpPr>
        <p:spPr bwMode="auto">
          <a:xfrm>
            <a:off x="-280988" y="5589588"/>
            <a:ext cx="2976563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Зенитно-ракетный </a:t>
            </a:r>
          </a:p>
          <a:p>
            <a:pPr algn="ctr" eaLnBrk="1" hangingPunct="1"/>
            <a:r>
              <a:rPr lang="en-GB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комплекс С300</a:t>
            </a:r>
          </a:p>
        </p:txBody>
      </p:sp>
      <p:sp>
        <p:nvSpPr>
          <p:cNvPr id="7185" name="Text Box 9"/>
          <p:cNvSpPr txBox="1">
            <a:spLocks noChangeArrowheads="1"/>
          </p:cNvSpPr>
          <p:nvPr/>
        </p:nvSpPr>
        <p:spPr bwMode="auto">
          <a:xfrm>
            <a:off x="2139950" y="5716588"/>
            <a:ext cx="29591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Самолет «МИГ»</a:t>
            </a:r>
          </a:p>
        </p:txBody>
      </p:sp>
      <p:pic>
        <p:nvPicPr>
          <p:cNvPr id="7186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087813"/>
            <a:ext cx="152876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187" name="Text Box 6"/>
          <p:cNvSpPr txBox="1">
            <a:spLocks noChangeArrowheads="1"/>
          </p:cNvSpPr>
          <p:nvPr/>
        </p:nvSpPr>
        <p:spPr bwMode="auto">
          <a:xfrm>
            <a:off x="3656013" y="5360988"/>
            <a:ext cx="1909762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Международная космическая  станция “Альфа”</a:t>
            </a:r>
          </a:p>
        </p:txBody>
      </p:sp>
      <p:pic>
        <p:nvPicPr>
          <p:cNvPr id="7188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4087813"/>
            <a:ext cx="1630362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189" name="Rectangle 2"/>
          <p:cNvSpPr>
            <a:spLocks noChangeArrowheads="1"/>
          </p:cNvSpPr>
          <p:nvPr/>
        </p:nvSpPr>
        <p:spPr bwMode="auto">
          <a:xfrm>
            <a:off x="5454650" y="5589588"/>
            <a:ext cx="1779588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Радиолокационная станция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«ДАРЬЯЛ»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190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4087813"/>
            <a:ext cx="1392238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191" name="Rectangle 6"/>
          <p:cNvSpPr>
            <a:spLocks noChangeArrowheads="1"/>
          </p:cNvSpPr>
          <p:nvPr/>
        </p:nvSpPr>
        <p:spPr bwMode="auto">
          <a:xfrm>
            <a:off x="7067550" y="5645150"/>
            <a:ext cx="1993900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Радиолокационная станция 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кругового обзора «ОБЗОР»</a:t>
            </a: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GB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GB" sz="14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8146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1"/>
          <p:cNvGrpSpPr>
            <a:grpSpLocks/>
          </p:cNvGrpSpPr>
          <p:nvPr/>
        </p:nvGrpSpPr>
        <p:grpSpPr bwMode="auto">
          <a:xfrm>
            <a:off x="295275" y="1295400"/>
            <a:ext cx="2711450" cy="1846263"/>
            <a:chOff x="315" y="945"/>
            <a:chExt cx="1731" cy="1178"/>
          </a:xfrm>
        </p:grpSpPr>
        <p:pic>
          <p:nvPicPr>
            <p:cNvPr id="820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" y="945"/>
              <a:ext cx="1729" cy="1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8205" name="AutoShape 3"/>
            <p:cNvSpPr>
              <a:spLocks noChangeArrowheads="1"/>
            </p:cNvSpPr>
            <p:nvPr/>
          </p:nvSpPr>
          <p:spPr bwMode="auto">
            <a:xfrm>
              <a:off x="315" y="945"/>
              <a:ext cx="1732" cy="1179"/>
            </a:xfrm>
            <a:prstGeom prst="roundRect">
              <a:avLst>
                <a:gd name="adj" fmla="val 46"/>
              </a:avLst>
            </a:prstGeom>
            <a:noFill/>
            <a:ln w="936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3976688" y="288925"/>
            <a:ext cx="5167312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r>
              <a:rPr lang="en-GB" sz="2000" b="1">
                <a:latin typeface="Times New Roman" pitchFamily="18" charset="0"/>
                <a:cs typeface="Times New Roman" pitchFamily="18" charset="0"/>
              </a:rPr>
              <a:t>ПОЛУПРОВОДНИКОВЫЕ ПРИБОРЫ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en-GB" sz="2000" b="1"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3382963" y="1000125"/>
            <a:ext cx="4714875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Стабилитроны кремниевые</a:t>
            </a:r>
            <a:r>
              <a:rPr lang="en-GB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en-GB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Ток стабилизации 25-1000 мА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en-GB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Напряжение стабилизации 5-198 В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en-GB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Максимально допустимая  мощность до 8 Вт</a:t>
            </a:r>
          </a:p>
        </p:txBody>
      </p:sp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3382963" y="2071688"/>
            <a:ext cx="421481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Ограничители напряжения: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en-GB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Допустимая мощность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en-GB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1,5; 5; 15; 25 кВт</a:t>
            </a:r>
          </a:p>
        </p:txBody>
      </p:sp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3382963" y="2914650"/>
            <a:ext cx="3714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Диоды: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en-GB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Выпрямительно-ограничительные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en-GB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Выпрямительные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en-GB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Быстровосстанавливающиеся</a:t>
            </a:r>
          </a:p>
        </p:txBody>
      </p:sp>
      <p:pic>
        <p:nvPicPr>
          <p:cNvPr id="819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3403600"/>
            <a:ext cx="1722437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20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403600"/>
            <a:ext cx="877888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20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800600"/>
            <a:ext cx="2708275" cy="1819275"/>
          </a:xfrm>
          <a:prstGeom prst="rect">
            <a:avLst/>
          </a:prstGeom>
          <a:noFill/>
          <a:ln w="936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2" name="Text Box 11"/>
          <p:cNvSpPr txBox="1">
            <a:spLocks noChangeArrowheads="1"/>
          </p:cNvSpPr>
          <p:nvPr/>
        </p:nvSpPr>
        <p:spPr bwMode="auto">
          <a:xfrm>
            <a:off x="3382963" y="3994150"/>
            <a:ext cx="49291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Кремниевые высоковольтные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транзисторы со статической  индукцией: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en-GB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Ток 16 А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en-GB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Напряжение 150-1200 В</a:t>
            </a:r>
          </a:p>
        </p:txBody>
      </p:sp>
      <p:sp>
        <p:nvSpPr>
          <p:cNvPr id="8203" name="Text Box 12"/>
          <p:cNvSpPr txBox="1">
            <a:spLocks noChangeArrowheads="1"/>
          </p:cNvSpPr>
          <p:nvPr/>
        </p:nvSpPr>
        <p:spPr bwMode="auto">
          <a:xfrm>
            <a:off x="3382963" y="5068888"/>
            <a:ext cx="5407025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Мощные  безиндукционные кремниевые  резисторы в  металлокерамических  корпусах таблеточного исполнения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en-GB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Диапазон номинального сопротивления 0,15 - 82,0 Oм 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en-GB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Мощность рассеивания до 4 кВт 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en-GB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Импульсное рабочее напряжение 1,5 кВ</a:t>
            </a:r>
          </a:p>
        </p:txBody>
      </p:sp>
    </p:spTree>
    <p:extLst>
      <p:ext uri="{BB962C8B-B14F-4D97-AF65-F5344CB8AC3E}">
        <p14:creationId xmlns:p14="http://schemas.microsoft.com/office/powerpoint/2010/main" val="247057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8"/>
          <a:stretch>
            <a:fillRect/>
          </a:stretch>
        </p:blipFill>
        <p:spPr bwMode="auto">
          <a:xfrm>
            <a:off x="3548063" y="2427288"/>
            <a:ext cx="1571625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8" y="2436813"/>
            <a:ext cx="1227137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220" name="Text Box 3"/>
          <p:cNvSpPr txBox="1">
            <a:spLocks noChangeArrowheads="1"/>
          </p:cNvSpPr>
          <p:nvPr/>
        </p:nvSpPr>
        <p:spPr bwMode="auto">
          <a:xfrm>
            <a:off x="-190500" y="1639888"/>
            <a:ext cx="9474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Times New Roman" pitchFamily="18" charset="0"/>
              <a:buNone/>
            </a:pPr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редприятие разработало, освоило и производит </a:t>
            </a:r>
          </a:p>
          <a:p>
            <a:pPr algn="ctr" eaLnBrk="1" hangingPunct="1">
              <a:buFont typeface="Times New Roman" pitchFamily="18" charset="0"/>
              <a:buNone/>
            </a:pPr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вакуумные  дугогасительные  камеры для вакуумных выключателей.</a:t>
            </a:r>
          </a:p>
        </p:txBody>
      </p:sp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2463800"/>
            <a:ext cx="17430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222" name="Text Box 5"/>
          <p:cNvSpPr txBox="1">
            <a:spLocks noChangeArrowheads="1"/>
          </p:cNvSpPr>
          <p:nvPr/>
        </p:nvSpPr>
        <p:spPr bwMode="auto">
          <a:xfrm>
            <a:off x="3319463" y="4660900"/>
            <a:ext cx="2871787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Напряжение – 10 КВ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Номинальный ток 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отключения - 20КА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Номинальный ток 1000 А</a:t>
            </a:r>
          </a:p>
        </p:txBody>
      </p:sp>
      <p:sp>
        <p:nvSpPr>
          <p:cNvPr id="9223" name="Text Box 6"/>
          <p:cNvSpPr txBox="1">
            <a:spLocks noChangeArrowheads="1"/>
          </p:cNvSpPr>
          <p:nvPr/>
        </p:nvSpPr>
        <p:spPr bwMode="auto">
          <a:xfrm>
            <a:off x="417513" y="4724400"/>
            <a:ext cx="257333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Напряжение – 10 КВ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Номинальный ток 630 А</a:t>
            </a:r>
          </a:p>
        </p:txBody>
      </p:sp>
      <p:sp>
        <p:nvSpPr>
          <p:cNvPr id="9224" name="Text Box 7"/>
          <p:cNvSpPr txBox="1">
            <a:spLocks noChangeArrowheads="1"/>
          </p:cNvSpPr>
          <p:nvPr/>
        </p:nvSpPr>
        <p:spPr bwMode="auto">
          <a:xfrm>
            <a:off x="5429250" y="5834063"/>
            <a:ext cx="3357563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r>
              <a:rPr lang="en-GB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Камеры для вакуумных силовых выключателей</a:t>
            </a:r>
          </a:p>
        </p:txBody>
      </p:sp>
      <p:sp>
        <p:nvSpPr>
          <p:cNvPr id="9225" name="Text Box 8"/>
          <p:cNvSpPr txBox="1">
            <a:spLocks noChangeArrowheads="1"/>
          </p:cNvSpPr>
          <p:nvPr/>
        </p:nvSpPr>
        <p:spPr bwMode="auto">
          <a:xfrm>
            <a:off x="481013" y="5824538"/>
            <a:ext cx="3143250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r>
              <a:rPr lang="en-GB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Камера для вакуумных выключателей нагрузки</a:t>
            </a:r>
          </a:p>
        </p:txBody>
      </p:sp>
      <p:sp>
        <p:nvSpPr>
          <p:cNvPr id="9226" name="Text Box 9"/>
          <p:cNvSpPr txBox="1">
            <a:spLocks noChangeArrowheads="1"/>
          </p:cNvSpPr>
          <p:nvPr/>
        </p:nvSpPr>
        <p:spPr bwMode="auto">
          <a:xfrm>
            <a:off x="6138863" y="4660900"/>
            <a:ext cx="2871787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Напряжение – 20 КВ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Номинальный ток 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отключения - 20КА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Номинальный ток 1600 А</a:t>
            </a:r>
          </a:p>
        </p:txBody>
      </p:sp>
      <p:sp>
        <p:nvSpPr>
          <p:cNvPr id="9227" name="Text Box 10"/>
          <p:cNvSpPr txBox="1">
            <a:spLocks noChangeArrowheads="1"/>
          </p:cNvSpPr>
          <p:nvPr/>
        </p:nvSpPr>
        <p:spPr bwMode="auto">
          <a:xfrm>
            <a:off x="4621213" y="1203325"/>
            <a:ext cx="432435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Вакуумные дугогасительные камеры </a:t>
            </a:r>
          </a:p>
        </p:txBody>
      </p:sp>
      <p:sp>
        <p:nvSpPr>
          <p:cNvPr id="9228" name="Text Box 11"/>
          <p:cNvSpPr txBox="1">
            <a:spLocks noChangeArrowheads="1"/>
          </p:cNvSpPr>
          <p:nvPr/>
        </p:nvSpPr>
        <p:spPr bwMode="auto">
          <a:xfrm>
            <a:off x="4622800" y="846138"/>
            <a:ext cx="45212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Times New Roman" pitchFamily="18" charset="0"/>
              <a:buNone/>
            </a:pPr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Вакуумная коммутационная аппаратура</a:t>
            </a:r>
          </a:p>
        </p:txBody>
      </p:sp>
      <p:sp>
        <p:nvSpPr>
          <p:cNvPr id="9229" name="Rectangle 12"/>
          <p:cNvSpPr>
            <a:spLocks noChangeArrowheads="1"/>
          </p:cNvSpPr>
          <p:nvPr/>
        </p:nvSpPr>
        <p:spPr bwMode="auto">
          <a:xfrm>
            <a:off x="4546600" y="485775"/>
            <a:ext cx="3910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>
                <a:solidFill>
                  <a:srgbClr val="000000"/>
                </a:solidFill>
                <a:latin typeface="Arial Bold" charset="-52"/>
                <a:cs typeface="Times New Roman" pitchFamily="18" charset="0"/>
              </a:rPr>
              <a:t> </a:t>
            </a:r>
            <a:r>
              <a:rPr lang="en-GB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ИЗДЕЛИЯ ЭЛЕКТРОТЕХНИКИ</a:t>
            </a:r>
          </a:p>
        </p:txBody>
      </p:sp>
    </p:spTree>
    <p:extLst>
      <p:ext uri="{BB962C8B-B14F-4D97-AF65-F5344CB8AC3E}">
        <p14:creationId xmlns:p14="http://schemas.microsoft.com/office/powerpoint/2010/main" val="208266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2"/>
          <p:cNvSpPr>
            <a:spLocks noChangeArrowheads="1"/>
          </p:cNvSpPr>
          <p:nvPr/>
        </p:nvSpPr>
        <p:spPr bwMode="auto">
          <a:xfrm>
            <a:off x="4546600" y="485775"/>
            <a:ext cx="3916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ИЗДЕЛИЯ ЭЛЕКТРОТЕХНИКИ</a:t>
            </a:r>
          </a:p>
        </p:txBody>
      </p:sp>
      <p:pic>
        <p:nvPicPr>
          <p:cNvPr id="1024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088" y="3727450"/>
            <a:ext cx="2308225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244" name="Rectangle 2"/>
          <p:cNvSpPr>
            <a:spLocks noChangeArrowheads="1"/>
          </p:cNvSpPr>
          <p:nvPr/>
        </p:nvSpPr>
        <p:spPr bwMode="auto">
          <a:xfrm>
            <a:off x="2617788" y="1481138"/>
            <a:ext cx="6094412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algn="just"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Вакуумные выключатели типа ВБЛК-10-20/1000 У3</a:t>
            </a:r>
            <a:endParaRPr lang="ru-RU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Предназначены для коммутации электрических  цепей в сетях  трехфазного переменного тока частоты 50 Гц с номинальным напряжением до 10 кВ. </a:t>
            </a:r>
          </a:p>
          <a:p>
            <a:pPr algn="just"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Применяются в ячейках КРУ, в камерах КСО.</a:t>
            </a:r>
          </a:p>
        </p:txBody>
      </p:sp>
      <p:sp>
        <p:nvSpPr>
          <p:cNvPr id="10245" name="Rectangle 3"/>
          <p:cNvSpPr>
            <a:spLocks noChangeArrowheads="1"/>
          </p:cNvSpPr>
          <p:nvPr/>
        </p:nvSpPr>
        <p:spPr bwMode="auto">
          <a:xfrm>
            <a:off x="250825" y="4079875"/>
            <a:ext cx="6122988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Вакуумные выключатели типа ВВ/ВКА-10-20/1000 У2</a:t>
            </a:r>
            <a:endParaRPr lang="ru-RU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Предназначены для эксплуатации в сетях трехфазного тока частоты 50 Гц с номинальным напряжением до 10 кВ с изолированной и компенсированной нейтралью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GB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-Применяются в ячейках КРУ, в камерах КСО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GB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1647825"/>
            <a:ext cx="197167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247" name="Text Box 5"/>
          <p:cNvSpPr txBox="1">
            <a:spLocks noChangeArrowheads="1"/>
          </p:cNvSpPr>
          <p:nvPr/>
        </p:nvSpPr>
        <p:spPr bwMode="auto">
          <a:xfrm>
            <a:off x="854075" y="938213"/>
            <a:ext cx="785812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buClr>
                <a:srgbClr val="002060"/>
              </a:buClr>
              <a:buFont typeface="Times New Roman" pitchFamily="18" charset="0"/>
              <a:buNone/>
            </a:pPr>
            <a:r>
              <a:rPr lang="en-GB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Вакуумные выключатели</a:t>
            </a:r>
          </a:p>
        </p:txBody>
      </p:sp>
    </p:spTree>
    <p:extLst>
      <p:ext uri="{BB962C8B-B14F-4D97-AF65-F5344CB8AC3E}">
        <p14:creationId xmlns:p14="http://schemas.microsoft.com/office/powerpoint/2010/main" val="89650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ФЕН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ФЕН</Template>
  <TotalTime>229</TotalTime>
  <Words>2847</Words>
  <Application>Microsoft Office PowerPoint</Application>
  <PresentationFormat>Экран (4:3)</PresentationFormat>
  <Paragraphs>633</Paragraphs>
  <Slides>48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ФЕН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Технология производства керамики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Научное сотрудничество  с зарубежными производителями керамики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Кадровый потенциал</vt:lpstr>
      <vt:lpstr>Презентация PowerPoint</vt:lpstr>
      <vt:lpstr>Подумай о своем завтра, сделай  свой выбор сегодня!</vt:lpstr>
      <vt:lpstr>Презентация PowerPoint</vt:lpstr>
    </vt:vector>
  </TitlesOfParts>
  <Company>Дом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Аньча</dc:creator>
  <cp:lastModifiedBy>119</cp:lastModifiedBy>
  <cp:revision>21</cp:revision>
  <dcterms:created xsi:type="dcterms:W3CDTF">2011-11-29T19:35:16Z</dcterms:created>
  <dcterms:modified xsi:type="dcterms:W3CDTF">2012-03-12T12:01:58Z</dcterms:modified>
</cp:coreProperties>
</file>